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1" r:id="rId1"/>
  </p:sldMasterIdLst>
  <p:notesMasterIdLst>
    <p:notesMasterId r:id="rId29"/>
  </p:notesMasterIdLst>
  <p:sldIdLst>
    <p:sldId id="256" r:id="rId2"/>
    <p:sldId id="257" r:id="rId3"/>
    <p:sldId id="258" r:id="rId4"/>
    <p:sldId id="259" r:id="rId5"/>
    <p:sldId id="260" r:id="rId6"/>
    <p:sldId id="261" r:id="rId7"/>
    <p:sldId id="262" r:id="rId8"/>
    <p:sldId id="263" r:id="rId9"/>
    <p:sldId id="264" r:id="rId10"/>
    <p:sldId id="282" r:id="rId11"/>
    <p:sldId id="265" r:id="rId12"/>
    <p:sldId id="266" r:id="rId13"/>
    <p:sldId id="267" r:id="rId14"/>
    <p:sldId id="268" r:id="rId15"/>
    <p:sldId id="269" r:id="rId16"/>
    <p:sldId id="270" r:id="rId17"/>
    <p:sldId id="271" r:id="rId18"/>
    <p:sldId id="272" r:id="rId19"/>
    <p:sldId id="273" r:id="rId20"/>
    <p:sldId id="274" r:id="rId21"/>
    <p:sldId id="276" r:id="rId22"/>
    <p:sldId id="277" r:id="rId23"/>
    <p:sldId id="283" r:id="rId24"/>
    <p:sldId id="278" r:id="rId25"/>
    <p:sldId id="279" r:id="rId26"/>
    <p:sldId id="280" r:id="rId27"/>
    <p:sldId id="281" r:id="rId28"/>
  </p:sldIdLst>
  <p:sldSz cx="12192000" cy="9144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1" d="100"/>
          <a:sy n="71" d="100"/>
        </p:scale>
        <p:origin x="1266" y="60"/>
      </p:cViewPr>
      <p:guideLst>
        <p:guide orient="horz" pos="288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C18D42-AC54-43D3-84EF-950FC7DDC436}" type="datetimeFigureOut">
              <a:rPr lang="en-US" smtClean="0"/>
              <a:t>9/24/2019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8B3B56-6C10-4193-939A-665DE77EFF3A}" type="slidenum">
              <a:rPr lang="en-US" smtClean="0"/>
              <a:t>‹#›</a:t>
            </a:fld>
            <a:endParaRPr lang="en-US"/>
          </a:p>
        </p:txBody>
      </p:sp>
    </p:spTree>
    <p:extLst>
      <p:ext uri="{BB962C8B-B14F-4D97-AF65-F5344CB8AC3E}">
        <p14:creationId xmlns:p14="http://schemas.microsoft.com/office/powerpoint/2010/main" val="22643782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C8B3B56-6C10-4193-939A-665DE77EFF3A}" type="slidenum">
              <a:rPr lang="en-US" smtClean="0"/>
              <a:t>25</a:t>
            </a:fld>
            <a:endParaRPr lang="en-US"/>
          </a:p>
        </p:txBody>
      </p:sp>
    </p:spTree>
    <p:extLst>
      <p:ext uri="{BB962C8B-B14F-4D97-AF65-F5344CB8AC3E}">
        <p14:creationId xmlns:p14="http://schemas.microsoft.com/office/powerpoint/2010/main" val="310800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2384605"/>
            <a:ext cx="8361229" cy="2797635"/>
          </a:xfrm>
        </p:spPr>
        <p:txBody>
          <a:bodyPr anchor="b">
            <a:noAutofit/>
          </a:bodyPr>
          <a:lstStyle>
            <a:lvl1pPr algn="ctr">
              <a:defRPr sz="80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8" y="5275041"/>
            <a:ext cx="6831673" cy="1448316"/>
          </a:xfrm>
        </p:spPr>
        <p:txBody>
          <a:bodyPr>
            <a:normAutofit/>
          </a:bodyPr>
          <a:lstStyle>
            <a:lvl1pPr marL="0" indent="0" algn="ctr">
              <a:lnSpc>
                <a:spcPct val="112000"/>
              </a:lnSpc>
              <a:spcBef>
                <a:spcPts val="0"/>
              </a:spcBef>
              <a:spcAft>
                <a:spcPts val="0"/>
              </a:spcAft>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9" y="8604515"/>
            <a:ext cx="1607944" cy="539485"/>
          </a:xfrm>
        </p:spPr>
        <p:txBody>
          <a:bodyPr/>
          <a:lstStyle>
            <a:lvl1pPr>
              <a:defRPr baseline="0">
                <a:solidFill>
                  <a:schemeClr val="tx2"/>
                </a:solidFill>
              </a:defRPr>
            </a:lvl1pPr>
          </a:lstStyle>
          <a:p>
            <a:fld id="{08152E90-A9ED-4FEC-82FA-C09A31E23A1A}" type="datetimeFigureOut">
              <a:rPr lang="en-US" smtClean="0"/>
              <a:t>9/24/2019</a:t>
            </a:fld>
            <a:endParaRPr lang="en-US"/>
          </a:p>
        </p:txBody>
      </p:sp>
      <p:sp>
        <p:nvSpPr>
          <p:cNvPr id="5" name="Footer Placeholder 4"/>
          <p:cNvSpPr>
            <a:spLocks noGrp="1"/>
          </p:cNvSpPr>
          <p:nvPr>
            <p:ph type="ftr" sz="quarter" idx="11"/>
          </p:nvPr>
        </p:nvSpPr>
        <p:spPr>
          <a:xfrm>
            <a:off x="2584056" y="8604515"/>
            <a:ext cx="7023377" cy="539485"/>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830683" y="8604515"/>
            <a:ext cx="1596292" cy="539485"/>
          </a:xfrm>
        </p:spPr>
        <p:txBody>
          <a:bodyPr/>
          <a:lstStyle>
            <a:lvl1pPr>
              <a:defRPr baseline="0">
                <a:solidFill>
                  <a:schemeClr val="tx2"/>
                </a:solidFill>
              </a:defRPr>
            </a:lvl1pPr>
          </a:lstStyle>
          <a:p>
            <a:fld id="{0FDE27EF-E7B9-4B3A-992A-C122AE7D3A31}" type="slidenum">
              <a:rPr lang="en-US" smtClean="0"/>
              <a:t>‹#›</a:t>
            </a:fld>
            <a:endParaRPr lang="en-US"/>
          </a:p>
        </p:txBody>
      </p:sp>
      <p:grpSp>
        <p:nvGrpSpPr>
          <p:cNvPr id="8" name="Group 7"/>
          <p:cNvGrpSpPr/>
          <p:nvPr/>
        </p:nvGrpSpPr>
        <p:grpSpPr>
          <a:xfrm>
            <a:off x="752858" y="992626"/>
            <a:ext cx="10674119" cy="7132895"/>
            <a:chOff x="564643" y="744469"/>
            <a:chExt cx="8005589" cy="5349671"/>
          </a:xfrm>
        </p:grpSpPr>
        <p:sp>
          <p:nvSpPr>
            <p:cNvPr id="11" name="Freeform 6"/>
            <p:cNvSpPr/>
            <p:nvPr/>
          </p:nvSpPr>
          <p:spPr bwMode="auto">
            <a:xfrm>
              <a:off x="6113972" y="1685652"/>
              <a:ext cx="2456260" cy="4408488"/>
            </a:xfrm>
            <a:custGeom>
              <a:avLst/>
              <a:gdLst/>
              <a:ahLst/>
              <a:cxnLst/>
              <a:rect l="l" t="t" r="r" b="b"/>
              <a:pathLst>
                <a:path w="10000" h="10000">
                  <a:moveTo>
                    <a:pt x="8761" y="0"/>
                  </a:moveTo>
                  <a:lnTo>
                    <a:pt x="10000" y="0"/>
                  </a:lnTo>
                  <a:lnTo>
                    <a:pt x="10000" y="10000"/>
                  </a:lnTo>
                  <a:lnTo>
                    <a:pt x="0" y="10000"/>
                  </a:lnTo>
                  <a:lnTo>
                    <a:pt x="0" y="9357"/>
                  </a:lnTo>
                  <a:lnTo>
                    <a:pt x="8761" y="935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564643" y="744469"/>
              <a:ext cx="2456505" cy="4408488"/>
            </a:xfrm>
            <a:custGeom>
              <a:avLst/>
              <a:gdLst/>
              <a:ahLst/>
              <a:cxnLst/>
              <a:rect l="l" t="t" r="r" b="b"/>
              <a:pathLst>
                <a:path w="10001" h="10000">
                  <a:moveTo>
                    <a:pt x="8762" y="0"/>
                  </a:moveTo>
                  <a:lnTo>
                    <a:pt x="10001" y="0"/>
                  </a:lnTo>
                  <a:lnTo>
                    <a:pt x="10001" y="10000"/>
                  </a:lnTo>
                  <a:lnTo>
                    <a:pt x="1" y="10000"/>
                  </a:lnTo>
                  <a:cubicBezTo>
                    <a:pt x="-2" y="9766"/>
                    <a:pt x="4" y="9586"/>
                    <a:pt x="1" y="9352"/>
                  </a:cubicBezTo>
                  <a:lnTo>
                    <a:pt x="8762" y="9346"/>
                  </a:lnTo>
                  <a:lnTo>
                    <a:pt x="8762"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17507754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3060702"/>
            <a:ext cx="9601200" cy="47625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152E90-A9ED-4FEC-82FA-C09A31E23A1A}"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DE27EF-E7B9-4B3A-992A-C122AE7D3A31}" type="slidenum">
              <a:rPr lang="en-US" smtClean="0"/>
              <a:t>‹#›</a:t>
            </a:fld>
            <a:endParaRPr lang="en-US"/>
          </a:p>
        </p:txBody>
      </p:sp>
    </p:spTree>
    <p:extLst>
      <p:ext uri="{BB962C8B-B14F-4D97-AF65-F5344CB8AC3E}">
        <p14:creationId xmlns:p14="http://schemas.microsoft.com/office/powerpoint/2010/main" val="21982313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74396" y="832208"/>
            <a:ext cx="1987933" cy="699099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1" y="832208"/>
            <a:ext cx="7632700" cy="699099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152E90-A9ED-4FEC-82FA-C09A31E23A1A}"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DE27EF-E7B9-4B3A-992A-C122AE7D3A31}" type="slidenum">
              <a:rPr lang="en-US" smtClean="0"/>
              <a:t>‹#›</a:t>
            </a:fld>
            <a:endParaRPr lang="en-US"/>
          </a:p>
        </p:txBody>
      </p:sp>
    </p:spTree>
    <p:extLst>
      <p:ext uri="{BB962C8B-B14F-4D97-AF65-F5344CB8AC3E}">
        <p14:creationId xmlns:p14="http://schemas.microsoft.com/office/powerpoint/2010/main" val="16209661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152E90-A9ED-4FEC-82FA-C09A31E23A1A}"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DE27EF-E7B9-4B3A-992A-C122AE7D3A31}" type="slidenum">
              <a:rPr lang="en-US" smtClean="0"/>
              <a:t>‹#›</a:t>
            </a:fld>
            <a:endParaRPr lang="en-US"/>
          </a:p>
        </p:txBody>
      </p:sp>
    </p:spTree>
    <p:extLst>
      <p:ext uri="{BB962C8B-B14F-4D97-AF65-F5344CB8AC3E}">
        <p14:creationId xmlns:p14="http://schemas.microsoft.com/office/powerpoint/2010/main" val="604343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65025" y="1735149"/>
            <a:ext cx="9612971" cy="3803649"/>
          </a:xfrm>
        </p:spPr>
        <p:txBody>
          <a:bodyPr anchor="b">
            <a:normAutofit/>
          </a:bodyPr>
          <a:lstStyle>
            <a:lvl1pPr algn="r">
              <a:defRPr sz="80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5621771"/>
            <a:ext cx="9612971" cy="1524432"/>
          </a:xfrm>
        </p:spPr>
        <p:txBody>
          <a:bodyPr/>
          <a:lstStyle>
            <a:lvl1pPr marL="0" indent="0" algn="r">
              <a:lnSpc>
                <a:spcPct val="112000"/>
              </a:lnSpc>
              <a:spcBef>
                <a:spcPts val="0"/>
              </a:spcBef>
              <a:spcAft>
                <a:spcPts val="0"/>
              </a:spcAft>
              <a:buNone/>
              <a:defRPr sz="2400">
                <a:solidFill>
                  <a:schemeClr val="tx2"/>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9" y="8604515"/>
            <a:ext cx="1622409" cy="539485"/>
          </a:xfrm>
        </p:spPr>
        <p:txBody>
          <a:bodyPr/>
          <a:lstStyle>
            <a:lvl1pPr>
              <a:defRPr>
                <a:solidFill>
                  <a:schemeClr val="tx2"/>
                </a:solidFill>
              </a:defRPr>
            </a:lvl1pPr>
          </a:lstStyle>
          <a:p>
            <a:fld id="{08152E90-A9ED-4FEC-82FA-C09A31E23A1A}" type="datetimeFigureOut">
              <a:rPr lang="en-US" smtClean="0"/>
              <a:t>9/24/2019</a:t>
            </a:fld>
            <a:endParaRPr lang="en-US"/>
          </a:p>
        </p:txBody>
      </p:sp>
      <p:sp>
        <p:nvSpPr>
          <p:cNvPr id="5" name="Footer Placeholder 4"/>
          <p:cNvSpPr>
            <a:spLocks noGrp="1"/>
          </p:cNvSpPr>
          <p:nvPr>
            <p:ph type="ftr" sz="quarter" idx="11"/>
          </p:nvPr>
        </p:nvSpPr>
        <p:spPr>
          <a:xfrm>
            <a:off x="2584313" y="8604515"/>
            <a:ext cx="7023377" cy="539485"/>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9830683" y="8604515"/>
            <a:ext cx="1596292" cy="539485"/>
          </a:xfrm>
        </p:spPr>
        <p:txBody>
          <a:bodyPr/>
          <a:lstStyle>
            <a:lvl1pPr>
              <a:defRPr>
                <a:solidFill>
                  <a:schemeClr val="tx2"/>
                </a:solidFill>
              </a:defRPr>
            </a:lvl1pPr>
          </a:lstStyle>
          <a:p>
            <a:fld id="{0FDE27EF-E7B9-4B3A-992A-C122AE7D3A31}" type="slidenum">
              <a:rPr lang="en-US" smtClean="0"/>
              <a:t>‹#›</a:t>
            </a:fld>
            <a:endParaRPr lang="en-US"/>
          </a:p>
        </p:txBody>
      </p:sp>
      <p:sp>
        <p:nvSpPr>
          <p:cNvPr id="7" name="Freeform 6"/>
          <p:cNvSpPr/>
          <p:nvPr/>
        </p:nvSpPr>
        <p:spPr bwMode="auto">
          <a:xfrm>
            <a:off x="8151963" y="2247536"/>
            <a:ext cx="3275013" cy="5877984"/>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bg2"/>
          </a:solidFill>
          <a:ln w="0">
            <a:noFill/>
            <a:prstDash val="solid"/>
            <a:round/>
            <a:headEnd/>
            <a:tailEnd/>
          </a:ln>
        </p:spPr>
      </p:sp>
      <p:sp>
        <p:nvSpPr>
          <p:cNvPr id="8" name="Freeform 7" title="Crop Mark"/>
          <p:cNvSpPr/>
          <p:nvPr/>
        </p:nvSpPr>
        <p:spPr bwMode="auto">
          <a:xfrm>
            <a:off x="8151963" y="2247536"/>
            <a:ext cx="3275013" cy="5877984"/>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207253283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3048001"/>
            <a:ext cx="4447787" cy="47752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3048001"/>
            <a:ext cx="4447787" cy="47752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8152E90-A9ED-4FEC-82FA-C09A31E23A1A}"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DE27EF-E7B9-4B3A-992A-C122AE7D3A31}" type="slidenum">
              <a:rPr lang="en-US" smtClean="0"/>
              <a:t>‹#›</a:t>
            </a:fld>
            <a:endParaRPr lang="en-US"/>
          </a:p>
        </p:txBody>
      </p:sp>
    </p:spTree>
    <p:extLst>
      <p:ext uri="{BB962C8B-B14F-4D97-AF65-F5344CB8AC3E}">
        <p14:creationId xmlns:p14="http://schemas.microsoft.com/office/powerpoint/2010/main" val="33196040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914400"/>
            <a:ext cx="9601200" cy="19812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3120307"/>
            <a:ext cx="4447787" cy="1098549"/>
          </a:xfrm>
        </p:spPr>
        <p:txBody>
          <a:bodyPr anchor="b">
            <a:noAutofit/>
          </a:bodyPr>
          <a:lstStyle>
            <a:lvl1pPr marL="0" indent="0">
              <a:lnSpc>
                <a:spcPct val="84000"/>
              </a:lnSpc>
              <a:spcBef>
                <a:spcPts val="0"/>
              </a:spcBef>
              <a:spcAft>
                <a:spcPts val="0"/>
              </a:spcAft>
              <a:buNone/>
              <a:defRPr sz="3200" b="0" baseline="0">
                <a:solidFill>
                  <a:schemeClr val="tx2"/>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Edit Master text styles</a:t>
            </a:r>
          </a:p>
        </p:txBody>
      </p:sp>
      <p:sp>
        <p:nvSpPr>
          <p:cNvPr id="4" name="Content Placeholder 3"/>
          <p:cNvSpPr>
            <a:spLocks noGrp="1"/>
          </p:cNvSpPr>
          <p:nvPr>
            <p:ph sz="half" idx="2"/>
          </p:nvPr>
        </p:nvSpPr>
        <p:spPr>
          <a:xfrm>
            <a:off x="1371601" y="4406945"/>
            <a:ext cx="4447785" cy="3416257"/>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3" y="3133006"/>
            <a:ext cx="4447787" cy="1098549"/>
          </a:xfrm>
        </p:spPr>
        <p:txBody>
          <a:bodyPr anchor="b">
            <a:noAutofit/>
          </a:bodyPr>
          <a:lstStyle>
            <a:lvl1pPr marL="0" indent="0">
              <a:lnSpc>
                <a:spcPct val="84000"/>
              </a:lnSpc>
              <a:spcBef>
                <a:spcPts val="0"/>
              </a:spcBef>
              <a:spcAft>
                <a:spcPts val="0"/>
              </a:spcAft>
              <a:buNone/>
              <a:defRPr sz="3200" b="0" baseline="0">
                <a:solidFill>
                  <a:schemeClr val="tx2"/>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Edit Master text styles</a:t>
            </a:r>
          </a:p>
        </p:txBody>
      </p:sp>
      <p:sp>
        <p:nvSpPr>
          <p:cNvPr id="6" name="Content Placeholder 5"/>
          <p:cNvSpPr>
            <a:spLocks noGrp="1"/>
          </p:cNvSpPr>
          <p:nvPr>
            <p:ph sz="quarter" idx="4"/>
          </p:nvPr>
        </p:nvSpPr>
        <p:spPr>
          <a:xfrm>
            <a:off x="6525013" y="4406945"/>
            <a:ext cx="4447787" cy="3416257"/>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8152E90-A9ED-4FEC-82FA-C09A31E23A1A}" type="datetimeFigureOut">
              <a:rPr lang="en-US" smtClean="0"/>
              <a:t>9/24/2019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DE27EF-E7B9-4B3A-992A-C122AE7D3A31}" type="slidenum">
              <a:rPr lang="en-US" smtClean="0"/>
              <a:t>‹#›</a:t>
            </a:fld>
            <a:endParaRPr lang="en-US"/>
          </a:p>
        </p:txBody>
      </p:sp>
    </p:spTree>
    <p:extLst>
      <p:ext uri="{BB962C8B-B14F-4D97-AF65-F5344CB8AC3E}">
        <p14:creationId xmlns:p14="http://schemas.microsoft.com/office/powerpoint/2010/main" val="37949882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8152E90-A9ED-4FEC-82FA-C09A31E23A1A}" type="datetimeFigureOut">
              <a:rPr lang="en-US" smtClean="0"/>
              <a:t>9/24/2019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DE27EF-E7B9-4B3A-992A-C122AE7D3A31}" type="slidenum">
              <a:rPr lang="en-US" smtClean="0"/>
              <a:t>‹#›</a:t>
            </a:fld>
            <a:endParaRPr lang="en-US"/>
          </a:p>
        </p:txBody>
      </p:sp>
    </p:spTree>
    <p:extLst>
      <p:ext uri="{BB962C8B-B14F-4D97-AF65-F5344CB8AC3E}">
        <p14:creationId xmlns:p14="http://schemas.microsoft.com/office/powerpoint/2010/main" val="1468458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152E90-A9ED-4FEC-82FA-C09A31E23A1A}" type="datetimeFigureOut">
              <a:rPr lang="en-US" smtClean="0"/>
              <a:t>9/24/2019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DE27EF-E7B9-4B3A-992A-C122AE7D3A31}" type="slidenum">
              <a:rPr lang="en-US" smtClean="0"/>
              <a:t>‹#›</a:t>
            </a:fld>
            <a:endParaRPr lang="en-US"/>
          </a:p>
        </p:txBody>
      </p:sp>
    </p:spTree>
    <p:extLst>
      <p:ext uri="{BB962C8B-B14F-4D97-AF65-F5344CB8AC3E}">
        <p14:creationId xmlns:p14="http://schemas.microsoft.com/office/powerpoint/2010/main" val="3200073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501"/>
            <a:ext cx="5303520" cy="91434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914400"/>
            <a:ext cx="3855720" cy="2877179"/>
          </a:xfrm>
        </p:spPr>
        <p:txBody>
          <a:bodyPr anchor="t">
            <a:noAutofit/>
          </a:bodyPr>
          <a:lstStyle>
            <a:lvl1pPr>
              <a:lnSpc>
                <a:spcPct val="84000"/>
              </a:lnSpc>
              <a:defRPr sz="5867"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914402"/>
            <a:ext cx="5212080" cy="6900333"/>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3808459"/>
            <a:ext cx="3855720" cy="4014741"/>
          </a:xfrm>
        </p:spPr>
        <p:txBody>
          <a:bodyPr>
            <a:normAutofit/>
          </a:bodyPr>
          <a:lstStyle>
            <a:lvl1pPr marL="0" indent="0">
              <a:lnSpc>
                <a:spcPct val="113000"/>
              </a:lnSpc>
              <a:spcBef>
                <a:spcPts val="0"/>
              </a:spcBef>
              <a:spcAft>
                <a:spcPts val="2000"/>
              </a:spcAft>
              <a:buNone/>
              <a:defRPr sz="2133"/>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Edit Master text styles</a:t>
            </a:r>
          </a:p>
        </p:txBody>
      </p:sp>
      <p:sp>
        <p:nvSpPr>
          <p:cNvPr id="5" name="Date Placeholder 4"/>
          <p:cNvSpPr>
            <a:spLocks noGrp="1"/>
          </p:cNvSpPr>
          <p:nvPr>
            <p:ph type="dt" sz="half" idx="10"/>
          </p:nvPr>
        </p:nvSpPr>
        <p:spPr>
          <a:xfrm>
            <a:off x="723901" y="8604515"/>
            <a:ext cx="1204572" cy="539485"/>
          </a:xfrm>
        </p:spPr>
        <p:txBody>
          <a:bodyPr/>
          <a:lstStyle>
            <a:lvl1pPr>
              <a:defRPr>
                <a:solidFill>
                  <a:schemeClr val="tx2"/>
                </a:solidFill>
              </a:defRPr>
            </a:lvl1pPr>
          </a:lstStyle>
          <a:p>
            <a:fld id="{08152E90-A9ED-4FEC-82FA-C09A31E23A1A}" type="datetimeFigureOut">
              <a:rPr lang="en-US" smtClean="0"/>
              <a:t>9/24/2019</a:t>
            </a:fld>
            <a:endParaRPr lang="en-US"/>
          </a:p>
        </p:txBody>
      </p:sp>
      <p:sp>
        <p:nvSpPr>
          <p:cNvPr id="6" name="Footer Placeholder 5"/>
          <p:cNvSpPr>
            <a:spLocks noGrp="1"/>
          </p:cNvSpPr>
          <p:nvPr>
            <p:ph type="ftr" sz="quarter" idx="11"/>
          </p:nvPr>
        </p:nvSpPr>
        <p:spPr>
          <a:xfrm>
            <a:off x="2205945" y="8604515"/>
            <a:ext cx="2373675" cy="539485"/>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1" y="8604515"/>
            <a:ext cx="1596292" cy="539485"/>
          </a:xfrm>
        </p:spPr>
        <p:txBody>
          <a:bodyPr/>
          <a:lstStyle>
            <a:lvl1pPr>
              <a:defRPr>
                <a:solidFill>
                  <a:schemeClr val="tx2"/>
                </a:solidFill>
              </a:defRPr>
            </a:lvl1pPr>
          </a:lstStyle>
          <a:p>
            <a:fld id="{0FDE27EF-E7B9-4B3A-992A-C122AE7D3A31}" type="slidenum">
              <a:rPr lang="en-US" smtClean="0"/>
              <a:t>‹#›</a:t>
            </a:fld>
            <a:endParaRPr lang="en-US"/>
          </a:p>
        </p:txBody>
      </p:sp>
      <p:sp>
        <p:nvSpPr>
          <p:cNvPr id="9" name="Rectangle 8"/>
          <p:cNvSpPr/>
          <p:nvPr/>
        </p:nvSpPr>
        <p:spPr>
          <a:xfrm>
            <a:off x="5303520" y="501"/>
            <a:ext cx="228600" cy="9144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5303520" y="501"/>
            <a:ext cx="228600" cy="9144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578691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501"/>
            <a:ext cx="5303520" cy="91434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914400"/>
            <a:ext cx="3855720" cy="2877179"/>
          </a:xfrm>
        </p:spPr>
        <p:txBody>
          <a:bodyPr anchor="t">
            <a:normAutofit/>
          </a:bodyPr>
          <a:lstStyle>
            <a:lvl1pPr>
              <a:lnSpc>
                <a:spcPct val="84000"/>
              </a:lnSpc>
              <a:defRPr sz="5867"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2"/>
            <a:ext cx="6659880" cy="9143999"/>
          </a:xfrm>
        </p:spPr>
        <p:txBody>
          <a:bodyPr anchor="t">
            <a:normAutofit/>
          </a:bodyPr>
          <a:lstStyle>
            <a:lvl1pPr marL="0" indent="0">
              <a:buNone/>
              <a:defRPr sz="2000"/>
            </a:lvl1pPr>
            <a:lvl2pPr marL="457189" indent="0">
              <a:buNone/>
              <a:defRPr sz="2000"/>
            </a:lvl2pPr>
            <a:lvl3pPr marL="914377" indent="0">
              <a:buNone/>
              <a:defRPr sz="20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3807957"/>
            <a:ext cx="3855720" cy="4015243"/>
          </a:xfrm>
        </p:spPr>
        <p:txBody>
          <a:bodyPr>
            <a:normAutofit/>
          </a:bodyPr>
          <a:lstStyle>
            <a:lvl1pPr marL="0" indent="0">
              <a:lnSpc>
                <a:spcPct val="113000"/>
              </a:lnSpc>
              <a:spcBef>
                <a:spcPts val="0"/>
              </a:spcBef>
              <a:spcAft>
                <a:spcPts val="2000"/>
              </a:spcAft>
              <a:buNone/>
              <a:defRPr sz="2133"/>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Edit Master text styles</a:t>
            </a:r>
          </a:p>
        </p:txBody>
      </p:sp>
      <p:sp>
        <p:nvSpPr>
          <p:cNvPr id="5" name="Date Placeholder 4"/>
          <p:cNvSpPr>
            <a:spLocks noGrp="1"/>
          </p:cNvSpPr>
          <p:nvPr>
            <p:ph type="dt" sz="half" idx="10"/>
          </p:nvPr>
        </p:nvSpPr>
        <p:spPr>
          <a:xfrm>
            <a:off x="723901" y="8604515"/>
            <a:ext cx="1204572" cy="539485"/>
          </a:xfrm>
        </p:spPr>
        <p:txBody>
          <a:bodyPr/>
          <a:lstStyle>
            <a:lvl1pPr>
              <a:defRPr>
                <a:solidFill>
                  <a:schemeClr val="tx2"/>
                </a:solidFill>
              </a:defRPr>
            </a:lvl1pPr>
          </a:lstStyle>
          <a:p>
            <a:fld id="{08152E90-A9ED-4FEC-82FA-C09A31E23A1A}" type="datetimeFigureOut">
              <a:rPr lang="en-US" smtClean="0"/>
              <a:t>9/24/2019</a:t>
            </a:fld>
            <a:endParaRPr lang="en-US"/>
          </a:p>
        </p:txBody>
      </p:sp>
      <p:sp>
        <p:nvSpPr>
          <p:cNvPr id="6" name="Footer Placeholder 5"/>
          <p:cNvSpPr>
            <a:spLocks noGrp="1"/>
          </p:cNvSpPr>
          <p:nvPr>
            <p:ph type="ftr" sz="quarter" idx="11"/>
          </p:nvPr>
        </p:nvSpPr>
        <p:spPr>
          <a:xfrm>
            <a:off x="2205945" y="8604515"/>
            <a:ext cx="2373675" cy="539485"/>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1" y="8604515"/>
            <a:ext cx="1596292" cy="539485"/>
          </a:xfrm>
        </p:spPr>
        <p:txBody>
          <a:bodyPr/>
          <a:lstStyle>
            <a:lvl1pPr>
              <a:defRPr>
                <a:solidFill>
                  <a:schemeClr val="tx2"/>
                </a:solidFill>
              </a:defRPr>
            </a:lvl1pPr>
          </a:lstStyle>
          <a:p>
            <a:fld id="{0FDE27EF-E7B9-4B3A-992A-C122AE7D3A31}" type="slidenum">
              <a:rPr lang="en-US" smtClean="0"/>
              <a:t>‹#›</a:t>
            </a:fld>
            <a:endParaRPr lang="en-US"/>
          </a:p>
        </p:txBody>
      </p:sp>
      <p:sp>
        <p:nvSpPr>
          <p:cNvPr id="9" name="Rectangle 8"/>
          <p:cNvSpPr/>
          <p:nvPr/>
        </p:nvSpPr>
        <p:spPr>
          <a:xfrm>
            <a:off x="5303520" y="501"/>
            <a:ext cx="228600" cy="9144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5303520" y="501"/>
            <a:ext cx="228600" cy="9144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877579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914400"/>
            <a:ext cx="9601200" cy="19812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3048000"/>
            <a:ext cx="9601200" cy="4775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8604515"/>
            <a:ext cx="1204572" cy="539485"/>
          </a:xfrm>
          <a:prstGeom prst="rect">
            <a:avLst/>
          </a:prstGeom>
        </p:spPr>
        <p:txBody>
          <a:bodyPr vert="horz" lIns="91440" tIns="45720" rIns="91440" bIns="45720" rtlCol="0" anchor="ctr"/>
          <a:lstStyle>
            <a:lvl1pPr algn="l">
              <a:defRPr sz="1333" baseline="0">
                <a:solidFill>
                  <a:schemeClr val="tx2"/>
                </a:solidFill>
              </a:defRPr>
            </a:lvl1pPr>
          </a:lstStyle>
          <a:p>
            <a:fld id="{08152E90-A9ED-4FEC-82FA-C09A31E23A1A}" type="datetimeFigureOut">
              <a:rPr lang="en-US" smtClean="0"/>
              <a:t>9/24/2019</a:t>
            </a:fld>
            <a:endParaRPr lang="en-US"/>
          </a:p>
        </p:txBody>
      </p:sp>
      <p:sp>
        <p:nvSpPr>
          <p:cNvPr id="5" name="Footer Placeholder 4"/>
          <p:cNvSpPr>
            <a:spLocks noGrp="1"/>
          </p:cNvSpPr>
          <p:nvPr>
            <p:ph type="ftr" sz="quarter" idx="3"/>
          </p:nvPr>
        </p:nvSpPr>
        <p:spPr>
          <a:xfrm>
            <a:off x="2893565" y="8604515"/>
            <a:ext cx="6280831" cy="539485"/>
          </a:xfrm>
          <a:prstGeom prst="rect">
            <a:avLst/>
          </a:prstGeom>
        </p:spPr>
        <p:txBody>
          <a:bodyPr vert="horz" lIns="91440" tIns="45720" rIns="91440" bIns="45720" rtlCol="0" anchor="ctr"/>
          <a:lstStyle>
            <a:lvl1pPr algn="l">
              <a:defRPr sz="1333" baseline="0">
                <a:solidFill>
                  <a:schemeClr val="tx2"/>
                </a:solidFill>
              </a:defRPr>
            </a:lvl1pPr>
          </a:lstStyle>
          <a:p>
            <a:endParaRPr lang="en-US"/>
          </a:p>
        </p:txBody>
      </p:sp>
      <p:sp>
        <p:nvSpPr>
          <p:cNvPr id="6" name="Slide Number Placeholder 5"/>
          <p:cNvSpPr>
            <a:spLocks noGrp="1"/>
          </p:cNvSpPr>
          <p:nvPr>
            <p:ph type="sldNum" sz="quarter" idx="4"/>
          </p:nvPr>
        </p:nvSpPr>
        <p:spPr>
          <a:xfrm>
            <a:off x="9472737" y="8604515"/>
            <a:ext cx="1596292" cy="539485"/>
          </a:xfrm>
          <a:prstGeom prst="rect">
            <a:avLst/>
          </a:prstGeom>
        </p:spPr>
        <p:txBody>
          <a:bodyPr vert="horz" lIns="91440" tIns="45720" rIns="91440" bIns="45720" rtlCol="0" anchor="ctr"/>
          <a:lstStyle>
            <a:lvl1pPr algn="r">
              <a:defRPr sz="1333" baseline="0">
                <a:solidFill>
                  <a:schemeClr val="tx2"/>
                </a:solidFill>
              </a:defRPr>
            </a:lvl1pPr>
          </a:lstStyle>
          <a:p>
            <a:fld id="{0FDE27EF-E7B9-4B3A-992A-C122AE7D3A31}" type="slidenum">
              <a:rPr lang="en-US" smtClean="0"/>
              <a:t>‹#›</a:t>
            </a:fld>
            <a:endParaRPr lang="en-US"/>
          </a:p>
        </p:txBody>
      </p:sp>
      <p:sp>
        <p:nvSpPr>
          <p:cNvPr id="9" name="Rectangle 8"/>
          <p:cNvSpPr/>
          <p:nvPr/>
        </p:nvSpPr>
        <p:spPr>
          <a:xfrm>
            <a:off x="478095" y="501"/>
            <a:ext cx="228600" cy="9144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title="Side bar"/>
          <p:cNvSpPr/>
          <p:nvPr/>
        </p:nvSpPr>
        <p:spPr>
          <a:xfrm>
            <a:off x="478095" y="501"/>
            <a:ext cx="228600" cy="9144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197709394"/>
      </p:ext>
    </p:extLst>
  </p:cSld>
  <p:clrMap bg1="lt1" tx1="dk1" bg2="lt2" tx2="dk2" accent1="accent1" accent2="accent2" accent3="accent3" accent4="accent4" accent5="accent5" accent6="accent6" hlink="hlink" folHlink="folHlink"/>
  <p:sldLayoutIdLst>
    <p:sldLayoutId id="2147483772" r:id="rId1"/>
    <p:sldLayoutId id="2147483773" r:id="rId2"/>
    <p:sldLayoutId id="2147483774" r:id="rId3"/>
    <p:sldLayoutId id="2147483775" r:id="rId4"/>
    <p:sldLayoutId id="2147483776" r:id="rId5"/>
    <p:sldLayoutId id="2147483777" r:id="rId6"/>
    <p:sldLayoutId id="2147483778" r:id="rId7"/>
    <p:sldLayoutId id="2147483779" r:id="rId8"/>
    <p:sldLayoutId id="2147483780" r:id="rId9"/>
    <p:sldLayoutId id="2147483781" r:id="rId10"/>
    <p:sldLayoutId id="2147483782" r:id="rId11"/>
  </p:sldLayoutIdLst>
  <p:txStyles>
    <p:titleStyle>
      <a:lvl1pPr algn="l" defTabSz="914377" rtl="0" eaLnBrk="1" latinLnBrk="0" hangingPunct="1">
        <a:lnSpc>
          <a:spcPct val="89000"/>
        </a:lnSpc>
        <a:spcBef>
          <a:spcPct val="0"/>
        </a:spcBef>
        <a:buNone/>
        <a:defRPr sz="5867" kern="1200" baseline="0">
          <a:solidFill>
            <a:schemeClr val="tx2"/>
          </a:solidFill>
          <a:latin typeface="+mj-lt"/>
          <a:ea typeface="+mj-ea"/>
          <a:cs typeface="+mj-cs"/>
        </a:defRPr>
      </a:lvl1pPr>
    </p:titleStyle>
    <p:bodyStyle>
      <a:lvl1pPr marL="512051" indent="-512051" algn="l" defTabSz="914377" rtl="0" eaLnBrk="1" latinLnBrk="0" hangingPunct="1">
        <a:lnSpc>
          <a:spcPct val="94000"/>
        </a:lnSpc>
        <a:spcBef>
          <a:spcPts val="1333"/>
        </a:spcBef>
        <a:spcAft>
          <a:spcPts val="267"/>
        </a:spcAft>
        <a:buFont typeface="Franklin Gothic Book" panose="020B0503020102020204" pitchFamily="34" charset="0"/>
        <a:buChar char="■"/>
        <a:defRPr sz="2667" kern="1200" baseline="0">
          <a:solidFill>
            <a:schemeClr val="tx2"/>
          </a:solidFill>
          <a:latin typeface="+mn-lt"/>
          <a:ea typeface="+mn-ea"/>
          <a:cs typeface="+mn-cs"/>
        </a:defRPr>
      </a:lvl1pPr>
      <a:lvl2pPr marL="1219170" indent="-512051" algn="l" defTabSz="914377" rtl="0" eaLnBrk="1" latinLnBrk="0" hangingPunct="1">
        <a:lnSpc>
          <a:spcPct val="94000"/>
        </a:lnSpc>
        <a:spcBef>
          <a:spcPts val="667"/>
        </a:spcBef>
        <a:spcAft>
          <a:spcPts val="267"/>
        </a:spcAft>
        <a:buFont typeface="Franklin Gothic Book" panose="020B0503020102020204" pitchFamily="34" charset="0"/>
        <a:buChar char="–"/>
        <a:defRPr sz="2667" i="1" kern="1200" baseline="0">
          <a:solidFill>
            <a:schemeClr val="tx2"/>
          </a:solidFill>
          <a:latin typeface="+mn-lt"/>
          <a:ea typeface="+mn-ea"/>
          <a:cs typeface="+mn-cs"/>
        </a:defRPr>
      </a:lvl2pPr>
      <a:lvl3pPr marL="1828754" indent="-512051" algn="l" defTabSz="914377" rtl="0" eaLnBrk="1" latinLnBrk="0" hangingPunct="1">
        <a:lnSpc>
          <a:spcPct val="94000"/>
        </a:lnSpc>
        <a:spcBef>
          <a:spcPts val="667"/>
        </a:spcBef>
        <a:spcAft>
          <a:spcPts val="267"/>
        </a:spcAft>
        <a:buFont typeface="Franklin Gothic Book" panose="020B0503020102020204" pitchFamily="34" charset="0"/>
        <a:buChar char="■"/>
        <a:defRPr sz="2400" kern="1200" baseline="0">
          <a:solidFill>
            <a:schemeClr val="tx2"/>
          </a:solidFill>
          <a:latin typeface="+mn-lt"/>
          <a:ea typeface="+mn-ea"/>
          <a:cs typeface="+mn-cs"/>
        </a:defRPr>
      </a:lvl3pPr>
      <a:lvl4pPr marL="2438339" indent="-512051" algn="l" defTabSz="914377" rtl="0" eaLnBrk="1" latinLnBrk="0" hangingPunct="1">
        <a:lnSpc>
          <a:spcPct val="94000"/>
        </a:lnSpc>
        <a:spcBef>
          <a:spcPts val="667"/>
        </a:spcBef>
        <a:spcAft>
          <a:spcPts val="267"/>
        </a:spcAft>
        <a:buFont typeface="Franklin Gothic Book" panose="020B0503020102020204" pitchFamily="34" charset="0"/>
        <a:buChar char="–"/>
        <a:defRPr sz="2400" i="1" kern="1200" baseline="0">
          <a:solidFill>
            <a:schemeClr val="tx2"/>
          </a:solidFill>
          <a:latin typeface="+mn-lt"/>
          <a:ea typeface="+mn-ea"/>
          <a:cs typeface="+mn-cs"/>
        </a:defRPr>
      </a:lvl4pPr>
      <a:lvl5pPr marL="3047924" indent="-512051" algn="l" defTabSz="914377" rtl="0" eaLnBrk="1" latinLnBrk="0" hangingPunct="1">
        <a:lnSpc>
          <a:spcPct val="94000"/>
        </a:lnSpc>
        <a:spcBef>
          <a:spcPts val="667"/>
        </a:spcBef>
        <a:spcAft>
          <a:spcPts val="267"/>
        </a:spcAft>
        <a:buFont typeface="Franklin Gothic Book" panose="020B0503020102020204" pitchFamily="34" charset="0"/>
        <a:buChar char="■"/>
        <a:defRPr sz="2133" kern="1200" baseline="0">
          <a:solidFill>
            <a:schemeClr val="tx2"/>
          </a:solidFill>
          <a:latin typeface="+mn-lt"/>
          <a:ea typeface="+mn-ea"/>
          <a:cs typeface="+mn-cs"/>
        </a:defRPr>
      </a:lvl5pPr>
      <a:lvl6pPr marL="3657509" indent="-512051" algn="l" defTabSz="914377" rtl="0" eaLnBrk="1" latinLnBrk="0" hangingPunct="1">
        <a:lnSpc>
          <a:spcPct val="94000"/>
        </a:lnSpc>
        <a:spcBef>
          <a:spcPts val="667"/>
        </a:spcBef>
        <a:spcAft>
          <a:spcPts val="267"/>
        </a:spcAft>
        <a:buFont typeface="Franklin Gothic Book" panose="020B0503020102020204" pitchFamily="34" charset="0"/>
        <a:buChar char="–"/>
        <a:defRPr sz="2133" i="1" kern="1200" baseline="0">
          <a:solidFill>
            <a:schemeClr val="tx2"/>
          </a:solidFill>
          <a:latin typeface="+mn-lt"/>
          <a:ea typeface="+mn-ea"/>
          <a:cs typeface="+mn-cs"/>
        </a:defRPr>
      </a:lvl6pPr>
      <a:lvl7pPr marL="4267093" indent="-512051" algn="l" defTabSz="914377" rtl="0" eaLnBrk="1" latinLnBrk="0" hangingPunct="1">
        <a:lnSpc>
          <a:spcPct val="94000"/>
        </a:lnSpc>
        <a:spcBef>
          <a:spcPts val="667"/>
        </a:spcBef>
        <a:spcAft>
          <a:spcPts val="267"/>
        </a:spcAft>
        <a:buFont typeface="Franklin Gothic Book" panose="020B0503020102020204" pitchFamily="34" charset="0"/>
        <a:buChar char="■"/>
        <a:defRPr sz="1867" kern="1200" baseline="0">
          <a:solidFill>
            <a:schemeClr val="tx2"/>
          </a:solidFill>
          <a:latin typeface="+mn-lt"/>
          <a:ea typeface="+mn-ea"/>
          <a:cs typeface="+mn-cs"/>
        </a:defRPr>
      </a:lvl7pPr>
      <a:lvl8pPr marL="4876678" indent="-512051" algn="l" defTabSz="914377" rtl="0" eaLnBrk="1" latinLnBrk="0" hangingPunct="1">
        <a:lnSpc>
          <a:spcPct val="94000"/>
        </a:lnSpc>
        <a:spcBef>
          <a:spcPts val="667"/>
        </a:spcBef>
        <a:spcAft>
          <a:spcPts val="267"/>
        </a:spcAft>
        <a:buFont typeface="Franklin Gothic Book" panose="020B0503020102020204" pitchFamily="34" charset="0"/>
        <a:buChar char="–"/>
        <a:defRPr sz="1867" i="1" kern="1200" baseline="0">
          <a:solidFill>
            <a:schemeClr val="tx2"/>
          </a:solidFill>
          <a:latin typeface="+mn-lt"/>
          <a:ea typeface="+mn-ea"/>
          <a:cs typeface="+mn-cs"/>
        </a:defRPr>
      </a:lvl8pPr>
      <a:lvl9pPr marL="5486263" indent="-512051" algn="l" defTabSz="914377" rtl="0" eaLnBrk="1" latinLnBrk="0" hangingPunct="1">
        <a:lnSpc>
          <a:spcPct val="94000"/>
        </a:lnSpc>
        <a:spcBef>
          <a:spcPts val="667"/>
        </a:spcBef>
        <a:spcAft>
          <a:spcPts val="267"/>
        </a:spcAft>
        <a:buFont typeface="Franklin Gothic Book" panose="020B0503020102020204" pitchFamily="34" charset="0"/>
        <a:buChar char="■"/>
        <a:defRPr sz="1867" kern="1200" baseline="0">
          <a:solidFill>
            <a:schemeClr val="tx2"/>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6912">
          <p15:clr>
            <a:srgbClr val="F26B43"/>
          </p15:clr>
        </p15:guide>
        <p15:guide id="2" pos="936">
          <p15:clr>
            <a:srgbClr val="F26B43"/>
          </p15:clr>
        </p15:guide>
        <p15:guide id="3" pos="864">
          <p15:clr>
            <a:srgbClr val="F26B43"/>
          </p15:clr>
        </p15:guide>
        <p15:guide id="8" pos="5184">
          <p15:clr>
            <a:srgbClr val="F26B43"/>
          </p15:clr>
        </p15:guide>
        <p15:guide id="9" pos="702">
          <p15:clr>
            <a:srgbClr val="F26B43"/>
          </p15:clr>
        </p15:guide>
        <p15:guide id="10" pos="648">
          <p15:clr>
            <a:srgbClr val="F26B43"/>
          </p15:clr>
        </p15:guide>
        <p15:guide id="11" pos="12288" userDrawn="1">
          <p15:clr>
            <a:srgbClr val="F26B43"/>
          </p15:clr>
        </p15:guide>
        <p15:guide id="12" pos="1664" userDrawn="1">
          <p15:clr>
            <a:srgbClr val="F26B43"/>
          </p15:clr>
        </p15:guide>
        <p15:guide id="13" pos="1536" userDrawn="1">
          <p15:clr>
            <a:srgbClr val="F26B43"/>
          </p15:clr>
        </p15:guide>
        <p15:guide id="14" orient="horz" pos="1368" userDrawn="1">
          <p15:clr>
            <a:srgbClr val="F26B43"/>
          </p15:clr>
        </p15:guide>
        <p15:guide id="15" orient="horz" pos="1440" userDrawn="1">
          <p15:clr>
            <a:srgbClr val="F26B43"/>
          </p15:clr>
        </p15:guide>
        <p15:guide id="16" orient="horz" pos="3696" userDrawn="1">
          <p15:clr>
            <a:srgbClr val="F26B43"/>
          </p15:clr>
        </p15:guide>
        <p15:guide id="17" orient="horz" pos="432" userDrawn="1">
          <p15:clr>
            <a:srgbClr val="F26B43"/>
          </p15:clr>
        </p15:guide>
        <p15:guide id="18" orient="horz" pos="1512" userDrawn="1">
          <p15:clr>
            <a:srgbClr val="F26B43"/>
          </p15:clr>
        </p15:guide>
        <p15:guide id="19" pos="9216" userDrawn="1">
          <p15:clr>
            <a:srgbClr val="F26B43"/>
          </p15:clr>
        </p15:guide>
        <p15:guide id="20" pos="1248" userDrawn="1">
          <p15:clr>
            <a:srgbClr val="F26B43"/>
          </p15:clr>
        </p15:guide>
        <p15:guide id="21" pos="1152"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hyperlink" Target="http://eidelweissvillage.com/" TargetMode="External"/><Relationship Id="rId2" Type="http://schemas.openxmlformats.org/officeDocument/2006/relationships/hyperlink" Target="mailto:office@vdoe-nh.org" TargetMode="Externa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mailto:Office@vdoe-nh.org"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05324" y="2335612"/>
            <a:ext cx="6477000" cy="2236388"/>
          </a:xfrm>
        </p:spPr>
        <p:txBody>
          <a:bodyPr>
            <a:noAutofit/>
          </a:bodyPr>
          <a:lstStyle/>
          <a:p>
            <a:r>
              <a:rPr lang="en-US" sz="2800" b="1" dirty="0">
                <a:latin typeface="Arial" panose="020B0604020202020204" pitchFamily="34" charset="0"/>
                <a:cs typeface="Arial" panose="020B0604020202020204" pitchFamily="34" charset="0"/>
              </a:rPr>
              <a:t>Saturday – September 28, 2019</a:t>
            </a:r>
            <a:br>
              <a:rPr lang="en-US" sz="2800" b="1" dirty="0">
                <a:latin typeface="Arial" panose="020B0604020202020204" pitchFamily="34" charset="0"/>
                <a:cs typeface="Arial" panose="020B0604020202020204" pitchFamily="34" charset="0"/>
              </a:rPr>
            </a:br>
            <a:r>
              <a:rPr lang="en-US" sz="2800" b="1" dirty="0">
                <a:latin typeface="Arial" panose="020B0604020202020204" pitchFamily="34" charset="0"/>
                <a:cs typeface="Arial" panose="020B0604020202020204" pitchFamily="34" charset="0"/>
              </a:rPr>
              <a:t>Welcome to the First Annual State of the Village District</a:t>
            </a:r>
            <a:br>
              <a:rPr lang="en-US" sz="2800" dirty="0">
                <a:latin typeface="Arial" panose="020B0604020202020204" pitchFamily="34" charset="0"/>
                <a:cs typeface="Arial" panose="020B0604020202020204" pitchFamily="34" charset="0"/>
              </a:rPr>
            </a:br>
            <a:endParaRPr lang="en-US" sz="2800"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3810000" y="5181600"/>
            <a:ext cx="3825907" cy="1234440"/>
          </a:xfrm>
        </p:spPr>
        <p:txBody>
          <a:bodyPr>
            <a:normAutofit/>
          </a:bodyPr>
          <a:lstStyle/>
          <a:p>
            <a:pPr>
              <a:lnSpc>
                <a:spcPct val="90000"/>
              </a:lnSpc>
            </a:pPr>
            <a:r>
              <a:rPr lang="en-US" sz="2800" dirty="0">
                <a:solidFill>
                  <a:srgbClr val="FF0000"/>
                </a:solidFill>
                <a:hlinkClick r:id="rId2">
                  <a:extLst>
                    <a:ext uri="{A12FA001-AC4F-418D-AE19-62706E023703}">
                      <ahyp:hlinkClr xmlns:ahyp="http://schemas.microsoft.com/office/drawing/2018/hyperlinkcolor" val="tx"/>
                    </a:ext>
                  </a:extLst>
                </a:hlinkClick>
              </a:rPr>
              <a:t>office@vdoe-nh.org</a:t>
            </a:r>
            <a:endParaRPr lang="en-US" sz="2800" dirty="0">
              <a:solidFill>
                <a:srgbClr val="FF0000"/>
              </a:solidFill>
            </a:endParaRPr>
          </a:p>
          <a:p>
            <a:pPr>
              <a:lnSpc>
                <a:spcPct val="90000"/>
              </a:lnSpc>
            </a:pPr>
            <a:r>
              <a:rPr lang="en-US" sz="2800" dirty="0">
                <a:solidFill>
                  <a:schemeClr val="tx1"/>
                </a:solidFill>
              </a:rPr>
              <a:t>603 367-9022</a:t>
            </a:r>
          </a:p>
        </p:txBody>
      </p:sp>
      <p:pic>
        <p:nvPicPr>
          <p:cNvPr id="8" name="Picture 7" descr="Eidelweiss">
            <a:hlinkClick r:id="rId3"/>
            <a:extLst>
              <a:ext uri="{FF2B5EF4-FFF2-40B4-BE49-F238E27FC236}">
                <a16:creationId xmlns:a16="http://schemas.microsoft.com/office/drawing/2014/main" id="{33B1CC35-5399-4EE3-A65B-4358F1191152}"/>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008955" y="381000"/>
            <a:ext cx="1073369" cy="1117706"/>
          </a:xfrm>
          <a:prstGeom prst="rect">
            <a:avLst/>
          </a:prstGeom>
          <a:noFill/>
        </p:spPr>
      </p:pic>
    </p:spTree>
    <p:extLst>
      <p:ext uri="{BB962C8B-B14F-4D97-AF65-F5344CB8AC3E}">
        <p14:creationId xmlns:p14="http://schemas.microsoft.com/office/powerpoint/2010/main" val="62258742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E26E5A-6B61-4A82-A203-6057BA49D80E}"/>
              </a:ext>
            </a:extLst>
          </p:cNvPr>
          <p:cNvSpPr>
            <a:spLocks noGrp="1"/>
          </p:cNvSpPr>
          <p:nvPr>
            <p:ph type="title"/>
          </p:nvPr>
        </p:nvSpPr>
        <p:spPr>
          <a:xfrm>
            <a:off x="3688702" y="1168865"/>
            <a:ext cx="5400675" cy="609600"/>
          </a:xfrm>
        </p:spPr>
        <p:txBody>
          <a:bodyPr>
            <a:noAutofit/>
          </a:bodyPr>
          <a:lstStyle/>
          <a:p>
            <a:r>
              <a:rPr lang="en-US" sz="3600" dirty="0">
                <a:latin typeface="Cooper Black" panose="0208090404030B020404" pitchFamily="18" charset="0"/>
              </a:rPr>
              <a:t>Major Road Project</a:t>
            </a:r>
          </a:p>
        </p:txBody>
      </p:sp>
      <p:pic>
        <p:nvPicPr>
          <p:cNvPr id="3" name="Picture 2">
            <a:extLst>
              <a:ext uri="{FF2B5EF4-FFF2-40B4-BE49-F238E27FC236}">
                <a16:creationId xmlns:a16="http://schemas.microsoft.com/office/drawing/2014/main" id="{DF5DD98A-4B30-4DE8-9A01-2BC686E0D403}"/>
              </a:ext>
            </a:extLst>
          </p:cNvPr>
          <p:cNvPicPr>
            <a:picLocks noChangeAspect="1"/>
          </p:cNvPicPr>
          <p:nvPr/>
        </p:nvPicPr>
        <p:blipFill>
          <a:blip r:embed="rId2"/>
          <a:stretch>
            <a:fillRect/>
          </a:stretch>
        </p:blipFill>
        <p:spPr>
          <a:xfrm>
            <a:off x="10591800" y="468636"/>
            <a:ext cx="1074513" cy="1120237"/>
          </a:xfrm>
          <a:prstGeom prst="rect">
            <a:avLst/>
          </a:prstGeom>
        </p:spPr>
      </p:pic>
      <p:sp>
        <p:nvSpPr>
          <p:cNvPr id="4" name="TextBox 3">
            <a:extLst>
              <a:ext uri="{FF2B5EF4-FFF2-40B4-BE49-F238E27FC236}">
                <a16:creationId xmlns:a16="http://schemas.microsoft.com/office/drawing/2014/main" id="{A8CD94C1-0EA6-4757-AC4C-D34D676EBD8D}"/>
              </a:ext>
            </a:extLst>
          </p:cNvPr>
          <p:cNvSpPr txBox="1"/>
          <p:nvPr/>
        </p:nvSpPr>
        <p:spPr>
          <a:xfrm>
            <a:off x="2209800" y="2720436"/>
            <a:ext cx="8763000" cy="1785104"/>
          </a:xfrm>
          <a:prstGeom prst="rect">
            <a:avLst/>
          </a:prstGeom>
          <a:noFill/>
        </p:spPr>
        <p:txBody>
          <a:bodyPr wrap="square" rtlCol="0">
            <a:spAutoFit/>
          </a:bodyPr>
          <a:lstStyle/>
          <a:p>
            <a:pPr marL="342900" indent="-342900">
              <a:buFont typeface="Wingdings" panose="05000000000000000000" pitchFamily="2" charset="2"/>
              <a:buChar char="§"/>
            </a:pPr>
            <a:r>
              <a:rPr lang="en-US" sz="3000" b="1" dirty="0">
                <a:latin typeface="Arial" panose="020B0604020202020204" pitchFamily="34" charset="0"/>
                <a:cs typeface="Arial" panose="020B0604020202020204" pitchFamily="34" charset="0"/>
              </a:rPr>
              <a:t>1 ½” overlay of </a:t>
            </a:r>
            <a:r>
              <a:rPr lang="en-US" sz="3000" b="1" dirty="0" err="1">
                <a:latin typeface="Arial" panose="020B0604020202020204" pitchFamily="34" charset="0"/>
                <a:cs typeface="Arial" panose="020B0604020202020204" pitchFamily="34" charset="0"/>
              </a:rPr>
              <a:t>Eidelweiss</a:t>
            </a:r>
            <a:r>
              <a:rPr lang="en-US" sz="3000" b="1" dirty="0">
                <a:latin typeface="Arial" panose="020B0604020202020204" pitchFamily="34" charset="0"/>
                <a:cs typeface="Arial" panose="020B0604020202020204" pitchFamily="34" charset="0"/>
              </a:rPr>
              <a:t> Drive - $250,000</a:t>
            </a:r>
          </a:p>
          <a:p>
            <a:r>
              <a:rPr lang="en-US" sz="3000" b="1" dirty="0">
                <a:latin typeface="Arial" panose="020B0604020202020204" pitchFamily="34" charset="0"/>
                <a:cs typeface="Arial" panose="020B0604020202020204" pitchFamily="34" charset="0"/>
              </a:rPr>
              <a:t>      includes interest on 3 year bond (TBD)</a:t>
            </a:r>
          </a:p>
          <a:p>
            <a:r>
              <a:rPr lang="en-US" sz="3000" b="1" dirty="0">
                <a:latin typeface="Arial" panose="020B0604020202020204" pitchFamily="34" charset="0"/>
                <a:cs typeface="Arial" panose="020B0604020202020204" pitchFamily="34" charset="0"/>
              </a:rPr>
              <a:t>   </a:t>
            </a:r>
          </a:p>
          <a:p>
            <a:pPr marL="342900" indent="-342900">
              <a:buFont typeface="Wingdings" panose="05000000000000000000" pitchFamily="2" charset="2"/>
              <a:buChar char="§"/>
            </a:pP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738029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40925" y="685422"/>
            <a:ext cx="5066936" cy="1120236"/>
          </a:xfrm>
          <a:solidFill>
            <a:schemeClr val="bg1">
              <a:lumMod val="95000"/>
            </a:schemeClr>
          </a:solidFill>
        </p:spPr>
        <p:txBody>
          <a:bodyPr>
            <a:noAutofit/>
          </a:bodyPr>
          <a:lstStyle/>
          <a:p>
            <a:r>
              <a:rPr lang="en-US" sz="3600" dirty="0">
                <a:latin typeface="Cooper Black" panose="0208090404030B020404" pitchFamily="18" charset="0"/>
              </a:rPr>
              <a:t>    2018/2019/2020      Operational Budgets</a:t>
            </a:r>
          </a:p>
        </p:txBody>
      </p:sp>
      <p:sp>
        <p:nvSpPr>
          <p:cNvPr id="3" name="Content Placeholder 2"/>
          <p:cNvSpPr>
            <a:spLocks noGrp="1"/>
          </p:cNvSpPr>
          <p:nvPr>
            <p:ph idx="1"/>
          </p:nvPr>
        </p:nvSpPr>
        <p:spPr>
          <a:xfrm>
            <a:off x="3498199" y="3188077"/>
            <a:ext cx="5066936" cy="2690062"/>
          </a:xfrm>
        </p:spPr>
        <p:txBody>
          <a:bodyPr>
            <a:normAutofit fontScale="62500" lnSpcReduction="20000"/>
          </a:bodyPr>
          <a:lstStyle/>
          <a:p>
            <a:endParaRPr lang="en-US" dirty="0">
              <a:solidFill>
                <a:srgbClr val="404040"/>
              </a:solidFill>
            </a:endParaRPr>
          </a:p>
          <a:p>
            <a:endParaRPr lang="en-US" dirty="0">
              <a:solidFill>
                <a:srgbClr val="404040"/>
              </a:solidFill>
            </a:endParaRPr>
          </a:p>
          <a:p>
            <a:endParaRPr lang="en-US" dirty="0">
              <a:solidFill>
                <a:srgbClr val="404040"/>
              </a:solidFill>
            </a:endParaRPr>
          </a:p>
          <a:p>
            <a:endParaRPr lang="en-US" dirty="0">
              <a:solidFill>
                <a:srgbClr val="404040"/>
              </a:solidFill>
            </a:endParaRPr>
          </a:p>
          <a:p>
            <a:endParaRPr lang="en-US" dirty="0">
              <a:solidFill>
                <a:srgbClr val="404040"/>
              </a:solidFill>
            </a:endParaRPr>
          </a:p>
          <a:p>
            <a:endParaRPr lang="en-US" dirty="0">
              <a:solidFill>
                <a:srgbClr val="404040"/>
              </a:solidFill>
            </a:endParaRPr>
          </a:p>
          <a:p>
            <a:pPr marL="0" indent="0">
              <a:buNone/>
            </a:pPr>
            <a:r>
              <a:rPr lang="en-US" sz="1800" dirty="0">
                <a:solidFill>
                  <a:srgbClr val="404040"/>
                </a:solidFill>
              </a:rPr>
              <a:t>           </a:t>
            </a:r>
          </a:p>
        </p:txBody>
      </p:sp>
      <p:pic>
        <p:nvPicPr>
          <p:cNvPr id="4" name="Picture 3">
            <a:extLst>
              <a:ext uri="{FF2B5EF4-FFF2-40B4-BE49-F238E27FC236}">
                <a16:creationId xmlns:a16="http://schemas.microsoft.com/office/drawing/2014/main" id="{0AD09098-DFDC-4AE9-8539-5CF87DFF0117}"/>
              </a:ext>
            </a:extLst>
          </p:cNvPr>
          <p:cNvPicPr>
            <a:picLocks noChangeAspect="1"/>
          </p:cNvPicPr>
          <p:nvPr/>
        </p:nvPicPr>
        <p:blipFill>
          <a:blip r:embed="rId2"/>
          <a:stretch>
            <a:fillRect/>
          </a:stretch>
        </p:blipFill>
        <p:spPr>
          <a:xfrm>
            <a:off x="8176562" y="337775"/>
            <a:ext cx="1074513" cy="1120237"/>
          </a:xfrm>
          <a:prstGeom prst="rect">
            <a:avLst/>
          </a:prstGeom>
        </p:spPr>
      </p:pic>
      <p:sp>
        <p:nvSpPr>
          <p:cNvPr id="5" name="TextBox 4">
            <a:extLst>
              <a:ext uri="{FF2B5EF4-FFF2-40B4-BE49-F238E27FC236}">
                <a16:creationId xmlns:a16="http://schemas.microsoft.com/office/drawing/2014/main" id="{87542EF5-0976-4FC1-A2AF-B22BAAA03F62}"/>
              </a:ext>
            </a:extLst>
          </p:cNvPr>
          <p:cNvSpPr txBox="1"/>
          <p:nvPr/>
        </p:nvSpPr>
        <p:spPr>
          <a:xfrm>
            <a:off x="1143000" y="2362200"/>
            <a:ext cx="10515600" cy="4916731"/>
          </a:xfrm>
          <a:prstGeom prst="rect">
            <a:avLst/>
          </a:prstGeom>
          <a:noFill/>
        </p:spPr>
        <p:txBody>
          <a:bodyPr wrap="square" rtlCol="0">
            <a:spAutoFit/>
          </a:bodyPr>
          <a:lstStyle/>
          <a:p>
            <a:pPr marL="342900" indent="-342900">
              <a:buFont typeface="Wingdings" panose="05000000000000000000" pitchFamily="2" charset="2"/>
              <a:buChar char="§"/>
            </a:pPr>
            <a:r>
              <a:rPr lang="en-US" sz="3000" b="1" dirty="0">
                <a:latin typeface="Arial" panose="020B0604020202020204" pitchFamily="34" charset="0"/>
                <a:cs typeface="Arial" panose="020B0604020202020204" pitchFamily="34" charset="0"/>
              </a:rPr>
              <a:t>2018 budget was approximately $513,000 (should have been $540,000+) –  5% of the overall expenditures were from CRFs</a:t>
            </a:r>
          </a:p>
          <a:p>
            <a:pPr marL="342900" indent="-342900">
              <a:buFont typeface="Wingdings" panose="05000000000000000000" pitchFamily="2" charset="2"/>
              <a:buChar char="§"/>
            </a:pPr>
            <a:endParaRPr lang="en-US" sz="3000" b="1"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
            </a:pPr>
            <a:r>
              <a:rPr lang="en-US" sz="3000" b="1" dirty="0">
                <a:latin typeface="Arial" panose="020B0604020202020204" pitchFamily="34" charset="0"/>
                <a:cs typeface="Arial" panose="020B0604020202020204" pitchFamily="34" charset="0"/>
              </a:rPr>
              <a:t>2019 budget was underfunded by approximately $60,000 (set at $553,000) – Over-expended items were predominantly salary related and truck repair related.</a:t>
            </a:r>
          </a:p>
          <a:p>
            <a:pPr marL="342900" indent="-342900">
              <a:buFont typeface="Wingdings" panose="05000000000000000000" pitchFamily="2" charset="2"/>
              <a:buChar char="§"/>
            </a:pPr>
            <a:endParaRPr lang="en-US" sz="3000" b="1"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
            </a:pPr>
            <a:r>
              <a:rPr lang="en-US" sz="3000" b="1" dirty="0">
                <a:latin typeface="Arial" panose="020B0604020202020204" pitchFamily="34" charset="0"/>
                <a:cs typeface="Arial" panose="020B0604020202020204" pitchFamily="34" charset="0"/>
              </a:rPr>
              <a:t>2020 budget needs to be roughly $710,000 (increase is </a:t>
            </a:r>
            <a:r>
              <a:rPr lang="en-US" sz="3000" b="1" dirty="0" err="1">
                <a:latin typeface="Arial" panose="020B0604020202020204" pitchFamily="34" charset="0"/>
                <a:cs typeface="Arial" panose="020B0604020202020204" pitchFamily="34" charset="0"/>
              </a:rPr>
              <a:t>Reinach</a:t>
            </a:r>
            <a:r>
              <a:rPr lang="en-US" sz="3000" b="1" dirty="0">
                <a:latin typeface="Arial" panose="020B0604020202020204" pitchFamily="34" charset="0"/>
                <a:cs typeface="Arial" panose="020B0604020202020204" pitchFamily="34" charset="0"/>
              </a:rPr>
              <a:t> tank)</a:t>
            </a:r>
          </a:p>
          <a:p>
            <a:endParaRPr lang="en-US" sz="1350" b="1" dirty="0"/>
          </a:p>
        </p:txBody>
      </p:sp>
    </p:spTree>
    <p:extLst>
      <p:ext uri="{BB962C8B-B14F-4D97-AF65-F5344CB8AC3E}">
        <p14:creationId xmlns:p14="http://schemas.microsoft.com/office/powerpoint/2010/main" val="3967865292"/>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73317" y="333127"/>
            <a:ext cx="4876800" cy="1175811"/>
          </a:xfrm>
          <a:solidFill>
            <a:schemeClr val="bg1">
              <a:lumMod val="95000"/>
            </a:schemeClr>
          </a:solidFill>
        </p:spPr>
        <p:txBody>
          <a:bodyPr>
            <a:noAutofit/>
          </a:bodyPr>
          <a:lstStyle/>
          <a:p>
            <a:r>
              <a:rPr lang="en-US" sz="3600" dirty="0">
                <a:latin typeface="Cooper Black" panose="0208090404030B020404" pitchFamily="18" charset="0"/>
              </a:rPr>
              <a:t>Implemented Cost     </a:t>
            </a:r>
            <a:br>
              <a:rPr lang="en-US" sz="3600" dirty="0">
                <a:latin typeface="Cooper Black" panose="0208090404030B020404" pitchFamily="18" charset="0"/>
              </a:rPr>
            </a:br>
            <a:r>
              <a:rPr lang="en-US" sz="3600" dirty="0">
                <a:latin typeface="Cooper Black" panose="0208090404030B020404" pitchFamily="18" charset="0"/>
              </a:rPr>
              <a:t> Savings Measures</a:t>
            </a:r>
          </a:p>
        </p:txBody>
      </p:sp>
      <p:sp>
        <p:nvSpPr>
          <p:cNvPr id="3" name="Content Placeholder 2"/>
          <p:cNvSpPr>
            <a:spLocks noGrp="1"/>
          </p:cNvSpPr>
          <p:nvPr>
            <p:ph idx="1"/>
          </p:nvPr>
        </p:nvSpPr>
        <p:spPr>
          <a:xfrm>
            <a:off x="3498199" y="3188077"/>
            <a:ext cx="5066936" cy="2690062"/>
          </a:xfrm>
        </p:spPr>
        <p:txBody>
          <a:bodyPr>
            <a:normAutofit fontScale="62500" lnSpcReduction="20000"/>
          </a:bodyPr>
          <a:lstStyle/>
          <a:p>
            <a:endParaRPr lang="en-US" dirty="0">
              <a:solidFill>
                <a:srgbClr val="404040"/>
              </a:solidFill>
            </a:endParaRPr>
          </a:p>
          <a:p>
            <a:endParaRPr lang="en-US" dirty="0">
              <a:solidFill>
                <a:srgbClr val="404040"/>
              </a:solidFill>
            </a:endParaRPr>
          </a:p>
          <a:p>
            <a:endParaRPr lang="en-US" dirty="0">
              <a:solidFill>
                <a:srgbClr val="404040"/>
              </a:solidFill>
            </a:endParaRPr>
          </a:p>
          <a:p>
            <a:endParaRPr lang="en-US" dirty="0">
              <a:solidFill>
                <a:srgbClr val="404040"/>
              </a:solidFill>
            </a:endParaRPr>
          </a:p>
          <a:p>
            <a:endParaRPr lang="en-US" dirty="0">
              <a:solidFill>
                <a:srgbClr val="404040"/>
              </a:solidFill>
            </a:endParaRPr>
          </a:p>
          <a:p>
            <a:endParaRPr lang="en-US" dirty="0">
              <a:solidFill>
                <a:srgbClr val="404040"/>
              </a:solidFill>
            </a:endParaRPr>
          </a:p>
          <a:p>
            <a:pPr marL="0" indent="0">
              <a:buNone/>
            </a:pPr>
            <a:r>
              <a:rPr lang="en-US" sz="1800" dirty="0">
                <a:solidFill>
                  <a:srgbClr val="404040"/>
                </a:solidFill>
              </a:rPr>
              <a:t>           </a:t>
            </a:r>
          </a:p>
        </p:txBody>
      </p:sp>
      <p:pic>
        <p:nvPicPr>
          <p:cNvPr id="4" name="Picture 3">
            <a:extLst>
              <a:ext uri="{FF2B5EF4-FFF2-40B4-BE49-F238E27FC236}">
                <a16:creationId xmlns:a16="http://schemas.microsoft.com/office/drawing/2014/main" id="{0AD09098-DFDC-4AE9-8539-5CF87DFF0117}"/>
              </a:ext>
            </a:extLst>
          </p:cNvPr>
          <p:cNvPicPr>
            <a:picLocks noChangeAspect="1"/>
          </p:cNvPicPr>
          <p:nvPr/>
        </p:nvPicPr>
        <p:blipFill>
          <a:blip r:embed="rId2"/>
          <a:stretch>
            <a:fillRect/>
          </a:stretch>
        </p:blipFill>
        <p:spPr>
          <a:xfrm>
            <a:off x="10668000" y="333127"/>
            <a:ext cx="1074513" cy="1120237"/>
          </a:xfrm>
          <a:prstGeom prst="rect">
            <a:avLst/>
          </a:prstGeom>
        </p:spPr>
      </p:pic>
      <p:sp>
        <p:nvSpPr>
          <p:cNvPr id="5" name="TextBox 4">
            <a:extLst>
              <a:ext uri="{FF2B5EF4-FFF2-40B4-BE49-F238E27FC236}">
                <a16:creationId xmlns:a16="http://schemas.microsoft.com/office/drawing/2014/main" id="{87542EF5-0976-4FC1-A2AF-B22BAAA03F62}"/>
              </a:ext>
            </a:extLst>
          </p:cNvPr>
          <p:cNvSpPr txBox="1"/>
          <p:nvPr/>
        </p:nvSpPr>
        <p:spPr>
          <a:xfrm>
            <a:off x="1447800" y="2362200"/>
            <a:ext cx="10294713" cy="5293757"/>
          </a:xfrm>
          <a:prstGeom prst="rect">
            <a:avLst/>
          </a:prstGeom>
          <a:noFill/>
        </p:spPr>
        <p:txBody>
          <a:bodyPr wrap="square" rtlCol="0">
            <a:spAutoFit/>
          </a:bodyPr>
          <a:lstStyle/>
          <a:p>
            <a:pPr marL="342900" indent="-342900">
              <a:buFont typeface="Wingdings" panose="05000000000000000000" pitchFamily="2" charset="2"/>
              <a:buChar char="§"/>
            </a:pPr>
            <a:r>
              <a:rPr lang="en-US" sz="2600" b="1" dirty="0">
                <a:latin typeface="Arial" panose="020B0604020202020204" pitchFamily="34" charset="0"/>
                <a:cs typeface="Arial" panose="020B0604020202020204" pitchFamily="34" charset="0"/>
              </a:rPr>
              <a:t>Modernized phone system = $1200 annually</a:t>
            </a:r>
          </a:p>
          <a:p>
            <a:pPr marL="342900" indent="-342900">
              <a:buFont typeface="Wingdings" panose="05000000000000000000" pitchFamily="2" charset="2"/>
              <a:buChar char="§"/>
            </a:pPr>
            <a:endParaRPr lang="en-US" sz="2600" b="1"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
            </a:pPr>
            <a:r>
              <a:rPr lang="en-US" sz="2600" b="1" dirty="0">
                <a:latin typeface="Arial" panose="020B0604020202020204" pitchFamily="34" charset="0"/>
                <a:cs typeface="Arial" panose="020B0604020202020204" pitchFamily="34" charset="0"/>
              </a:rPr>
              <a:t>Ended on call services = $1800 annually</a:t>
            </a:r>
          </a:p>
          <a:p>
            <a:pPr marL="342900" indent="-342900">
              <a:buFont typeface="Wingdings" panose="05000000000000000000" pitchFamily="2" charset="2"/>
              <a:buChar char="§"/>
            </a:pPr>
            <a:endParaRPr lang="en-US" sz="2600" b="1"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
            </a:pPr>
            <a:r>
              <a:rPr lang="en-US" sz="2600" b="1" dirty="0">
                <a:latin typeface="Arial" panose="020B0604020202020204" pitchFamily="34" charset="0"/>
                <a:cs typeface="Arial" panose="020B0604020202020204" pitchFamily="34" charset="0"/>
              </a:rPr>
              <a:t>Updated payroll services = $1500 annually</a:t>
            </a:r>
          </a:p>
          <a:p>
            <a:pPr marL="342900" indent="-342900">
              <a:buFont typeface="Wingdings" panose="05000000000000000000" pitchFamily="2" charset="2"/>
              <a:buChar char="§"/>
            </a:pPr>
            <a:endParaRPr lang="en-US" sz="2600" b="1"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
            </a:pPr>
            <a:r>
              <a:rPr lang="en-US" sz="2600" b="1" dirty="0">
                <a:latin typeface="Arial" panose="020B0604020202020204" pitchFamily="34" charset="0"/>
                <a:cs typeface="Arial" panose="020B0604020202020204" pitchFamily="34" charset="0"/>
              </a:rPr>
              <a:t>Ended weekend beach raking for DPW = $2000 annually</a:t>
            </a:r>
          </a:p>
          <a:p>
            <a:pPr marL="342900" indent="-342900">
              <a:buFont typeface="Wingdings" panose="05000000000000000000" pitchFamily="2" charset="2"/>
              <a:buChar char="§"/>
            </a:pPr>
            <a:endParaRPr lang="en-US" sz="2600" b="1"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
            </a:pPr>
            <a:r>
              <a:rPr lang="en-US" sz="2600" b="1" dirty="0">
                <a:latin typeface="Arial" panose="020B0604020202020204" pitchFamily="34" charset="0"/>
                <a:cs typeface="Arial" panose="020B0604020202020204" pitchFamily="34" charset="0"/>
              </a:rPr>
              <a:t>Ended weekly beach testing = $2,000 annually (plus labor?)</a:t>
            </a:r>
          </a:p>
          <a:p>
            <a:pPr marL="342900" indent="-342900">
              <a:buFont typeface="Wingdings" panose="05000000000000000000" pitchFamily="2" charset="2"/>
              <a:buChar char="§"/>
            </a:pPr>
            <a:endParaRPr lang="en-US" sz="2600" b="1"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
            </a:pPr>
            <a:r>
              <a:rPr lang="en-US" sz="2600" b="1" dirty="0">
                <a:latin typeface="Arial" panose="020B0604020202020204" pitchFamily="34" charset="0"/>
                <a:cs typeface="Arial" panose="020B0604020202020204" pitchFamily="34" charset="0"/>
              </a:rPr>
              <a:t>BOC worked without pay</a:t>
            </a:r>
          </a:p>
          <a:p>
            <a:pPr marL="342900" indent="-342900">
              <a:buFont typeface="Wingdings" panose="05000000000000000000" pitchFamily="2" charset="2"/>
              <a:buChar char="§"/>
            </a:pPr>
            <a:endParaRPr lang="en-US" sz="2600" b="1"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
            </a:pPr>
            <a:r>
              <a:rPr lang="en-US" sz="2600" b="1" dirty="0">
                <a:latin typeface="Arial" panose="020B0604020202020204" pitchFamily="34" charset="0"/>
                <a:cs typeface="Arial" panose="020B0604020202020204" pitchFamily="34" charset="0"/>
              </a:rPr>
              <a:t>Total savings = approximately $15,000 - $20,000</a:t>
            </a:r>
          </a:p>
        </p:txBody>
      </p:sp>
    </p:spTree>
    <p:extLst>
      <p:ext uri="{BB962C8B-B14F-4D97-AF65-F5344CB8AC3E}">
        <p14:creationId xmlns:p14="http://schemas.microsoft.com/office/powerpoint/2010/main" val="1686947131"/>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9400" y="521202"/>
            <a:ext cx="5475525" cy="891540"/>
          </a:xfrm>
          <a:solidFill>
            <a:schemeClr val="bg1">
              <a:lumMod val="95000"/>
            </a:schemeClr>
          </a:solidFill>
        </p:spPr>
        <p:txBody>
          <a:bodyPr>
            <a:noAutofit/>
          </a:bodyPr>
          <a:lstStyle/>
          <a:p>
            <a:r>
              <a:rPr lang="en-US" sz="3600" dirty="0">
                <a:latin typeface="Cooper Black" panose="0208090404030B020404" pitchFamily="18" charset="0"/>
              </a:rPr>
              <a:t>    Future Cost </a:t>
            </a:r>
            <a:br>
              <a:rPr lang="en-US" sz="3600" dirty="0">
                <a:latin typeface="Cooper Black" panose="0208090404030B020404" pitchFamily="18" charset="0"/>
              </a:rPr>
            </a:br>
            <a:r>
              <a:rPr lang="en-US" sz="3600" dirty="0">
                <a:latin typeface="Cooper Black" panose="0208090404030B020404" pitchFamily="18" charset="0"/>
              </a:rPr>
              <a:t>Saving Measures</a:t>
            </a:r>
          </a:p>
        </p:txBody>
      </p:sp>
      <p:sp>
        <p:nvSpPr>
          <p:cNvPr id="3" name="Content Placeholder 2"/>
          <p:cNvSpPr>
            <a:spLocks noGrp="1"/>
          </p:cNvSpPr>
          <p:nvPr>
            <p:ph idx="1"/>
          </p:nvPr>
        </p:nvSpPr>
        <p:spPr>
          <a:xfrm>
            <a:off x="3498199" y="3188077"/>
            <a:ext cx="5066936" cy="2690062"/>
          </a:xfrm>
        </p:spPr>
        <p:txBody>
          <a:bodyPr>
            <a:normAutofit fontScale="62500" lnSpcReduction="20000"/>
          </a:bodyPr>
          <a:lstStyle/>
          <a:p>
            <a:endParaRPr lang="en-US" dirty="0">
              <a:solidFill>
                <a:srgbClr val="404040"/>
              </a:solidFill>
            </a:endParaRPr>
          </a:p>
          <a:p>
            <a:endParaRPr lang="en-US" dirty="0">
              <a:solidFill>
                <a:srgbClr val="404040"/>
              </a:solidFill>
            </a:endParaRPr>
          </a:p>
          <a:p>
            <a:endParaRPr lang="en-US" dirty="0">
              <a:solidFill>
                <a:srgbClr val="404040"/>
              </a:solidFill>
            </a:endParaRPr>
          </a:p>
          <a:p>
            <a:endParaRPr lang="en-US" dirty="0">
              <a:solidFill>
                <a:srgbClr val="404040"/>
              </a:solidFill>
            </a:endParaRPr>
          </a:p>
          <a:p>
            <a:endParaRPr lang="en-US" dirty="0">
              <a:solidFill>
                <a:srgbClr val="404040"/>
              </a:solidFill>
            </a:endParaRPr>
          </a:p>
          <a:p>
            <a:endParaRPr lang="en-US" dirty="0">
              <a:solidFill>
                <a:srgbClr val="404040"/>
              </a:solidFill>
            </a:endParaRPr>
          </a:p>
          <a:p>
            <a:pPr marL="0" indent="0">
              <a:buNone/>
            </a:pPr>
            <a:r>
              <a:rPr lang="en-US" sz="1800" dirty="0">
                <a:solidFill>
                  <a:srgbClr val="404040"/>
                </a:solidFill>
              </a:rPr>
              <a:t>           </a:t>
            </a:r>
          </a:p>
        </p:txBody>
      </p:sp>
      <p:pic>
        <p:nvPicPr>
          <p:cNvPr id="4" name="Picture 3">
            <a:extLst>
              <a:ext uri="{FF2B5EF4-FFF2-40B4-BE49-F238E27FC236}">
                <a16:creationId xmlns:a16="http://schemas.microsoft.com/office/drawing/2014/main" id="{0AD09098-DFDC-4AE9-8539-5CF87DFF0117}"/>
              </a:ext>
            </a:extLst>
          </p:cNvPr>
          <p:cNvPicPr>
            <a:picLocks noChangeAspect="1"/>
          </p:cNvPicPr>
          <p:nvPr/>
        </p:nvPicPr>
        <p:blipFill>
          <a:blip r:embed="rId2"/>
          <a:stretch>
            <a:fillRect/>
          </a:stretch>
        </p:blipFill>
        <p:spPr>
          <a:xfrm>
            <a:off x="10591800" y="289093"/>
            <a:ext cx="1074513" cy="1120237"/>
          </a:xfrm>
          <a:prstGeom prst="rect">
            <a:avLst/>
          </a:prstGeom>
        </p:spPr>
      </p:pic>
      <p:sp>
        <p:nvSpPr>
          <p:cNvPr id="6" name="Rectangle 5">
            <a:extLst>
              <a:ext uri="{FF2B5EF4-FFF2-40B4-BE49-F238E27FC236}">
                <a16:creationId xmlns:a16="http://schemas.microsoft.com/office/drawing/2014/main" id="{A2248CC8-9DAB-4E12-89AD-C3B2D7B5C07A}"/>
              </a:ext>
            </a:extLst>
          </p:cNvPr>
          <p:cNvSpPr/>
          <p:nvPr/>
        </p:nvSpPr>
        <p:spPr>
          <a:xfrm>
            <a:off x="1371600" y="2362200"/>
            <a:ext cx="10134600" cy="5170646"/>
          </a:xfrm>
          <a:prstGeom prst="rect">
            <a:avLst/>
          </a:prstGeom>
        </p:spPr>
        <p:txBody>
          <a:bodyPr wrap="square">
            <a:spAutoFit/>
          </a:bodyPr>
          <a:lstStyle/>
          <a:p>
            <a:pPr marL="342900" indent="-342900">
              <a:buFont typeface="Wingdings" panose="05000000000000000000" pitchFamily="2" charset="2"/>
              <a:buChar char="§"/>
            </a:pPr>
            <a:r>
              <a:rPr lang="en-US" sz="3000" b="1" dirty="0">
                <a:latin typeface="Arial" panose="020B0604020202020204" pitchFamily="34" charset="0"/>
                <a:cs typeface="Arial" panose="020B0604020202020204" pitchFamily="34" charset="0"/>
              </a:rPr>
              <a:t>Petition Madison for a portion of state highway block grant</a:t>
            </a:r>
          </a:p>
          <a:p>
            <a:pPr marL="342900" indent="-342900">
              <a:buFont typeface="Wingdings" panose="05000000000000000000" pitchFamily="2" charset="2"/>
              <a:buChar char="§"/>
            </a:pPr>
            <a:endParaRPr lang="en-US" sz="3000" b="1"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
            </a:pPr>
            <a:r>
              <a:rPr lang="en-US" sz="3000" b="1" dirty="0">
                <a:latin typeface="Arial" panose="020B0604020202020204" pitchFamily="34" charset="0"/>
                <a:cs typeface="Arial" panose="020B0604020202020204" pitchFamily="34" charset="0"/>
              </a:rPr>
              <a:t>Petition Madison for a portion of room and meals tax collected</a:t>
            </a:r>
          </a:p>
          <a:p>
            <a:pPr marL="342900" indent="-342900">
              <a:buFont typeface="Wingdings" panose="05000000000000000000" pitchFamily="2" charset="2"/>
              <a:buChar char="§"/>
            </a:pPr>
            <a:endParaRPr lang="en-US" sz="3000" b="1"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
            </a:pPr>
            <a:r>
              <a:rPr lang="en-US" sz="3000" b="1" dirty="0">
                <a:latin typeface="Arial" panose="020B0604020202020204" pitchFamily="34" charset="0"/>
                <a:cs typeface="Arial" panose="020B0604020202020204" pitchFamily="34" charset="0"/>
              </a:rPr>
              <a:t>Applied for NH Groundwater Trust</a:t>
            </a:r>
          </a:p>
          <a:p>
            <a:pPr marL="342900" indent="-342900">
              <a:buFont typeface="Wingdings" panose="05000000000000000000" pitchFamily="2" charset="2"/>
              <a:buChar char="§"/>
            </a:pPr>
            <a:endParaRPr lang="en-US" sz="3000" b="1"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
            </a:pPr>
            <a:r>
              <a:rPr lang="en-US" sz="3000" b="1" dirty="0">
                <a:latin typeface="Arial" panose="020B0604020202020204" pitchFamily="34" charset="0"/>
                <a:cs typeface="Arial" panose="020B0604020202020204" pitchFamily="34" charset="0"/>
              </a:rPr>
              <a:t>Investigating a North Country Council grant</a:t>
            </a:r>
          </a:p>
          <a:p>
            <a:pPr marL="214313" indent="-214313">
              <a:buFont typeface="Arial" panose="020B0604020202020204" pitchFamily="34" charset="0"/>
              <a:buChar char="•"/>
            </a:pPr>
            <a:endParaRPr lang="en-US" sz="3000" b="1"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
            </a:pPr>
            <a:r>
              <a:rPr lang="en-US" sz="3000" b="1" dirty="0">
                <a:latin typeface="Arial" panose="020B0604020202020204" pitchFamily="34" charset="0"/>
                <a:cs typeface="Arial" panose="020B0604020202020204" pitchFamily="34" charset="0"/>
              </a:rPr>
              <a:t>Exploring other options – more information TBD</a:t>
            </a:r>
          </a:p>
        </p:txBody>
      </p:sp>
    </p:spTree>
    <p:extLst>
      <p:ext uri="{BB962C8B-B14F-4D97-AF65-F5344CB8AC3E}">
        <p14:creationId xmlns:p14="http://schemas.microsoft.com/office/powerpoint/2010/main" val="1127257654"/>
      </p:ext>
    </p:extLst>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14953" y="371430"/>
            <a:ext cx="5762094" cy="1120237"/>
          </a:xfrm>
          <a:solidFill>
            <a:schemeClr val="bg1">
              <a:lumMod val="95000"/>
            </a:schemeClr>
          </a:solidFill>
        </p:spPr>
        <p:txBody>
          <a:bodyPr>
            <a:noAutofit/>
          </a:bodyPr>
          <a:lstStyle/>
          <a:p>
            <a:r>
              <a:rPr lang="en-US" sz="3600" dirty="0">
                <a:latin typeface="Cooper Black" panose="0208090404030B020404" pitchFamily="18" charset="0"/>
              </a:rPr>
              <a:t>2020 Estimated Taxes</a:t>
            </a:r>
          </a:p>
        </p:txBody>
      </p:sp>
      <p:sp>
        <p:nvSpPr>
          <p:cNvPr id="3" name="Content Placeholder 2"/>
          <p:cNvSpPr>
            <a:spLocks noGrp="1"/>
          </p:cNvSpPr>
          <p:nvPr>
            <p:ph idx="1"/>
          </p:nvPr>
        </p:nvSpPr>
        <p:spPr>
          <a:xfrm>
            <a:off x="3498199" y="3188077"/>
            <a:ext cx="5066936" cy="2690062"/>
          </a:xfrm>
        </p:spPr>
        <p:txBody>
          <a:bodyPr>
            <a:normAutofit fontScale="62500" lnSpcReduction="20000"/>
          </a:bodyPr>
          <a:lstStyle/>
          <a:p>
            <a:endParaRPr lang="en-US" dirty="0">
              <a:solidFill>
                <a:srgbClr val="404040"/>
              </a:solidFill>
            </a:endParaRPr>
          </a:p>
          <a:p>
            <a:endParaRPr lang="en-US" dirty="0">
              <a:solidFill>
                <a:srgbClr val="404040"/>
              </a:solidFill>
            </a:endParaRPr>
          </a:p>
          <a:p>
            <a:endParaRPr lang="en-US" dirty="0">
              <a:solidFill>
                <a:srgbClr val="404040"/>
              </a:solidFill>
            </a:endParaRPr>
          </a:p>
          <a:p>
            <a:endParaRPr lang="en-US" dirty="0">
              <a:solidFill>
                <a:srgbClr val="404040"/>
              </a:solidFill>
            </a:endParaRPr>
          </a:p>
          <a:p>
            <a:endParaRPr lang="en-US" dirty="0">
              <a:solidFill>
                <a:srgbClr val="404040"/>
              </a:solidFill>
            </a:endParaRPr>
          </a:p>
          <a:p>
            <a:endParaRPr lang="en-US" dirty="0">
              <a:solidFill>
                <a:srgbClr val="404040"/>
              </a:solidFill>
            </a:endParaRPr>
          </a:p>
          <a:p>
            <a:pPr marL="0" indent="0">
              <a:buNone/>
            </a:pPr>
            <a:r>
              <a:rPr lang="en-US" sz="1800" dirty="0">
                <a:solidFill>
                  <a:srgbClr val="404040"/>
                </a:solidFill>
              </a:rPr>
              <a:t>           </a:t>
            </a:r>
          </a:p>
        </p:txBody>
      </p:sp>
      <p:pic>
        <p:nvPicPr>
          <p:cNvPr id="4" name="Picture 3">
            <a:extLst>
              <a:ext uri="{FF2B5EF4-FFF2-40B4-BE49-F238E27FC236}">
                <a16:creationId xmlns:a16="http://schemas.microsoft.com/office/drawing/2014/main" id="{0AD09098-DFDC-4AE9-8539-5CF87DFF0117}"/>
              </a:ext>
            </a:extLst>
          </p:cNvPr>
          <p:cNvPicPr>
            <a:picLocks noChangeAspect="1"/>
          </p:cNvPicPr>
          <p:nvPr/>
        </p:nvPicPr>
        <p:blipFill>
          <a:blip r:embed="rId2"/>
          <a:stretch>
            <a:fillRect/>
          </a:stretch>
        </p:blipFill>
        <p:spPr>
          <a:xfrm>
            <a:off x="10660287" y="344195"/>
            <a:ext cx="1074513" cy="1120237"/>
          </a:xfrm>
          <a:prstGeom prst="rect">
            <a:avLst/>
          </a:prstGeom>
        </p:spPr>
      </p:pic>
      <p:sp>
        <p:nvSpPr>
          <p:cNvPr id="5" name="TextBox 4">
            <a:extLst>
              <a:ext uri="{FF2B5EF4-FFF2-40B4-BE49-F238E27FC236}">
                <a16:creationId xmlns:a16="http://schemas.microsoft.com/office/drawing/2014/main" id="{87542EF5-0976-4FC1-A2AF-B22BAAA03F62}"/>
              </a:ext>
            </a:extLst>
          </p:cNvPr>
          <p:cNvSpPr txBox="1"/>
          <p:nvPr/>
        </p:nvSpPr>
        <p:spPr>
          <a:xfrm>
            <a:off x="3518422" y="3505918"/>
            <a:ext cx="5195396" cy="300082"/>
          </a:xfrm>
          <a:prstGeom prst="rect">
            <a:avLst/>
          </a:prstGeom>
          <a:noFill/>
        </p:spPr>
        <p:txBody>
          <a:bodyPr wrap="square" rtlCol="0">
            <a:spAutoFit/>
          </a:bodyPr>
          <a:lstStyle/>
          <a:p>
            <a:endParaRPr lang="en-US" sz="1350" b="1" dirty="0"/>
          </a:p>
        </p:txBody>
      </p:sp>
      <p:sp>
        <p:nvSpPr>
          <p:cNvPr id="9" name="Content Placeholder 2">
            <a:extLst>
              <a:ext uri="{FF2B5EF4-FFF2-40B4-BE49-F238E27FC236}">
                <a16:creationId xmlns:a16="http://schemas.microsoft.com/office/drawing/2014/main" id="{B96FB154-8CA2-4455-AC6E-0BFB8C58BE64}"/>
              </a:ext>
            </a:extLst>
          </p:cNvPr>
          <p:cNvSpPr txBox="1">
            <a:spLocks/>
          </p:cNvSpPr>
          <p:nvPr/>
        </p:nvSpPr>
        <p:spPr>
          <a:xfrm>
            <a:off x="1295400" y="1448881"/>
            <a:ext cx="10439400" cy="5832503"/>
          </a:xfrm>
          <a:prstGeom prst="rect">
            <a:avLst/>
          </a:prstGeom>
        </p:spPr>
        <p:txBody>
          <a:bodyPr vert="horz" lIns="68580" tIns="34290" rIns="68580" bIns="34290" rtlCol="0">
            <a:no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44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59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28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a:buClrTx/>
              <a:buFont typeface="Wingdings" panose="05000000000000000000" pitchFamily="2" charset="2"/>
              <a:buChar char="§"/>
            </a:pPr>
            <a:r>
              <a:rPr lang="en-US" sz="3000" b="1" dirty="0">
                <a:solidFill>
                  <a:schemeClr val="tx1"/>
                </a:solidFill>
                <a:latin typeface="Arial" panose="020B0604020202020204" pitchFamily="34" charset="0"/>
                <a:cs typeface="Arial" panose="020B0604020202020204" pitchFamily="34" charset="0"/>
              </a:rPr>
              <a:t>Operating Expenses = $710,000</a:t>
            </a:r>
          </a:p>
          <a:p>
            <a:pPr>
              <a:buClrTx/>
              <a:buFont typeface="Wingdings" panose="05000000000000000000" pitchFamily="2" charset="2"/>
              <a:buChar char="§"/>
            </a:pPr>
            <a:endParaRPr lang="en-US" b="1" dirty="0">
              <a:solidFill>
                <a:schemeClr val="tx1"/>
              </a:solidFill>
              <a:latin typeface="Arial" panose="020B0604020202020204" pitchFamily="34" charset="0"/>
              <a:cs typeface="Arial" panose="020B0604020202020204" pitchFamily="34" charset="0"/>
            </a:endParaRPr>
          </a:p>
          <a:p>
            <a:pPr>
              <a:buClrTx/>
              <a:buFont typeface="Wingdings" panose="05000000000000000000" pitchFamily="2" charset="2"/>
              <a:buChar char="§"/>
            </a:pPr>
            <a:r>
              <a:rPr lang="en-US" sz="3000" b="1" dirty="0">
                <a:solidFill>
                  <a:schemeClr val="tx1"/>
                </a:solidFill>
                <a:latin typeface="Arial" panose="020B0604020202020204" pitchFamily="34" charset="0"/>
                <a:cs typeface="Arial" panose="020B0604020202020204" pitchFamily="34" charset="0"/>
              </a:rPr>
              <a:t>Unassigned fund balance =  -$50,000 (from loan voted in 2019)</a:t>
            </a:r>
          </a:p>
          <a:p>
            <a:pPr>
              <a:buClrTx/>
              <a:buFont typeface="Wingdings" panose="05000000000000000000" pitchFamily="2" charset="2"/>
              <a:buChar char="§"/>
            </a:pPr>
            <a:endParaRPr lang="en-US" b="1" dirty="0">
              <a:solidFill>
                <a:schemeClr val="tx1"/>
              </a:solidFill>
              <a:latin typeface="Arial" panose="020B0604020202020204" pitchFamily="34" charset="0"/>
              <a:cs typeface="Arial" panose="020B0604020202020204" pitchFamily="34" charset="0"/>
            </a:endParaRPr>
          </a:p>
          <a:p>
            <a:pPr>
              <a:buClrTx/>
              <a:buFont typeface="Wingdings" panose="05000000000000000000" pitchFamily="2" charset="2"/>
              <a:buChar char="§"/>
            </a:pPr>
            <a:r>
              <a:rPr lang="en-US" sz="3000" b="1" dirty="0">
                <a:solidFill>
                  <a:schemeClr val="tx1"/>
                </a:solidFill>
                <a:latin typeface="Arial" panose="020B0604020202020204" pitchFamily="34" charset="0"/>
                <a:cs typeface="Arial" panose="020B0604020202020204" pitchFamily="34" charset="0"/>
              </a:rPr>
              <a:t>2020 warrant articles = $260,000 (goal)</a:t>
            </a:r>
          </a:p>
          <a:p>
            <a:pPr>
              <a:buClrTx/>
              <a:buFont typeface="Wingdings" panose="05000000000000000000" pitchFamily="2" charset="2"/>
              <a:buChar char="§"/>
            </a:pPr>
            <a:endParaRPr lang="en-US" b="1" dirty="0">
              <a:solidFill>
                <a:schemeClr val="tx1"/>
              </a:solidFill>
              <a:latin typeface="Arial" panose="020B0604020202020204" pitchFamily="34" charset="0"/>
              <a:cs typeface="Arial" panose="020B0604020202020204" pitchFamily="34" charset="0"/>
            </a:endParaRPr>
          </a:p>
          <a:p>
            <a:pPr>
              <a:buClrTx/>
              <a:buFont typeface="Wingdings" panose="05000000000000000000" pitchFamily="2" charset="2"/>
              <a:buChar char="§"/>
            </a:pPr>
            <a:r>
              <a:rPr lang="en-US" sz="3000" b="1" dirty="0">
                <a:solidFill>
                  <a:schemeClr val="tx1"/>
                </a:solidFill>
                <a:latin typeface="Arial" panose="020B0604020202020204" pitchFamily="34" charset="0"/>
                <a:cs typeface="Arial" panose="020B0604020202020204" pitchFamily="34" charset="0"/>
              </a:rPr>
              <a:t>$920,000 total proposed budget</a:t>
            </a:r>
          </a:p>
          <a:p>
            <a:pPr>
              <a:buClrTx/>
              <a:buFont typeface="Wingdings" panose="05000000000000000000" pitchFamily="2" charset="2"/>
              <a:buChar char="§"/>
            </a:pPr>
            <a:endParaRPr lang="en-US" b="1" dirty="0">
              <a:solidFill>
                <a:schemeClr val="tx1"/>
              </a:solidFill>
              <a:latin typeface="Arial" panose="020B0604020202020204" pitchFamily="34" charset="0"/>
              <a:cs typeface="Arial" panose="020B0604020202020204" pitchFamily="34" charset="0"/>
            </a:endParaRPr>
          </a:p>
          <a:p>
            <a:pPr>
              <a:buClrTx/>
              <a:buFont typeface="Wingdings" panose="05000000000000000000" pitchFamily="2" charset="2"/>
              <a:buChar char="§"/>
            </a:pPr>
            <a:r>
              <a:rPr lang="en-US" sz="3000" b="1" dirty="0">
                <a:solidFill>
                  <a:schemeClr val="tx1"/>
                </a:solidFill>
                <a:latin typeface="Arial" panose="020B0604020202020204" pitchFamily="34" charset="0"/>
                <a:cs typeface="Arial" panose="020B0604020202020204" pitchFamily="34" charset="0"/>
              </a:rPr>
              <a:t>A $200,000 home will have VDOE taxes increase from approximately $1300 to $1840.  Water bill could decrease roughly $100 per house.</a:t>
            </a:r>
          </a:p>
          <a:p>
            <a:pPr>
              <a:buClrTx/>
              <a:buFont typeface="Wingdings" panose="05000000000000000000" pitchFamily="2" charset="2"/>
              <a:buChar char="§"/>
            </a:pPr>
            <a:endParaRPr lang="en-US" b="1" dirty="0">
              <a:solidFill>
                <a:schemeClr val="tx1"/>
              </a:solidFill>
              <a:latin typeface="Arial" panose="020B0604020202020204" pitchFamily="34" charset="0"/>
              <a:cs typeface="Arial" panose="020B0604020202020204" pitchFamily="34" charset="0"/>
            </a:endParaRPr>
          </a:p>
          <a:p>
            <a:pPr>
              <a:buClrTx/>
              <a:buFont typeface="Wingdings" panose="05000000000000000000" pitchFamily="2" charset="2"/>
              <a:buChar char="§"/>
            </a:pPr>
            <a:r>
              <a:rPr lang="en-US" sz="3000" b="1" dirty="0">
                <a:solidFill>
                  <a:schemeClr val="tx1"/>
                </a:solidFill>
                <a:latin typeface="Arial" panose="020B0604020202020204" pitchFamily="34" charset="0"/>
                <a:cs typeface="Arial" panose="020B0604020202020204" pitchFamily="34" charset="0"/>
              </a:rPr>
              <a:t>Same home net increase (water fees and taxes) is $440 –  less than $1.25 per day or $37 per month</a:t>
            </a:r>
          </a:p>
        </p:txBody>
      </p:sp>
    </p:spTree>
    <p:extLst>
      <p:ext uri="{BB962C8B-B14F-4D97-AF65-F5344CB8AC3E}">
        <p14:creationId xmlns:p14="http://schemas.microsoft.com/office/powerpoint/2010/main" val="1796578231"/>
      </p:ext>
    </p:extLst>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56523" y="953706"/>
            <a:ext cx="3265768" cy="722694"/>
          </a:xfrm>
          <a:solidFill>
            <a:schemeClr val="bg1">
              <a:lumMod val="95000"/>
            </a:schemeClr>
          </a:solidFill>
        </p:spPr>
        <p:txBody>
          <a:bodyPr>
            <a:noAutofit/>
          </a:bodyPr>
          <a:lstStyle/>
          <a:p>
            <a:r>
              <a:rPr lang="en-US" sz="3600" dirty="0">
                <a:latin typeface="Cooper Black" panose="0208090404030B020404" pitchFamily="18" charset="0"/>
              </a:rPr>
              <a:t>Water Bill</a:t>
            </a:r>
          </a:p>
        </p:txBody>
      </p:sp>
      <p:sp>
        <p:nvSpPr>
          <p:cNvPr id="3" name="Content Placeholder 2"/>
          <p:cNvSpPr>
            <a:spLocks noGrp="1"/>
          </p:cNvSpPr>
          <p:nvPr>
            <p:ph idx="1"/>
          </p:nvPr>
        </p:nvSpPr>
        <p:spPr>
          <a:xfrm>
            <a:off x="3498199" y="3188077"/>
            <a:ext cx="5066936" cy="2690062"/>
          </a:xfrm>
        </p:spPr>
        <p:txBody>
          <a:bodyPr>
            <a:normAutofit fontScale="62500" lnSpcReduction="20000"/>
          </a:bodyPr>
          <a:lstStyle/>
          <a:p>
            <a:endParaRPr lang="en-US" dirty="0">
              <a:solidFill>
                <a:srgbClr val="404040"/>
              </a:solidFill>
            </a:endParaRPr>
          </a:p>
          <a:p>
            <a:endParaRPr lang="en-US" dirty="0">
              <a:solidFill>
                <a:srgbClr val="404040"/>
              </a:solidFill>
            </a:endParaRPr>
          </a:p>
          <a:p>
            <a:endParaRPr lang="en-US" dirty="0">
              <a:solidFill>
                <a:srgbClr val="404040"/>
              </a:solidFill>
            </a:endParaRPr>
          </a:p>
          <a:p>
            <a:endParaRPr lang="en-US" dirty="0">
              <a:solidFill>
                <a:srgbClr val="404040"/>
              </a:solidFill>
            </a:endParaRPr>
          </a:p>
          <a:p>
            <a:endParaRPr lang="en-US" dirty="0">
              <a:solidFill>
                <a:srgbClr val="404040"/>
              </a:solidFill>
            </a:endParaRPr>
          </a:p>
          <a:p>
            <a:endParaRPr lang="en-US" dirty="0">
              <a:solidFill>
                <a:srgbClr val="404040"/>
              </a:solidFill>
            </a:endParaRPr>
          </a:p>
          <a:p>
            <a:pPr marL="0" indent="0">
              <a:buNone/>
            </a:pPr>
            <a:r>
              <a:rPr lang="en-US" sz="1800" dirty="0">
                <a:solidFill>
                  <a:srgbClr val="404040"/>
                </a:solidFill>
              </a:rPr>
              <a:t>           </a:t>
            </a:r>
          </a:p>
        </p:txBody>
      </p:sp>
      <p:pic>
        <p:nvPicPr>
          <p:cNvPr id="4" name="Picture 3">
            <a:extLst>
              <a:ext uri="{FF2B5EF4-FFF2-40B4-BE49-F238E27FC236}">
                <a16:creationId xmlns:a16="http://schemas.microsoft.com/office/drawing/2014/main" id="{0AD09098-DFDC-4AE9-8539-5CF87DFF0117}"/>
              </a:ext>
            </a:extLst>
          </p:cNvPr>
          <p:cNvPicPr>
            <a:picLocks noChangeAspect="1"/>
          </p:cNvPicPr>
          <p:nvPr/>
        </p:nvPicPr>
        <p:blipFill>
          <a:blip r:embed="rId2"/>
          <a:stretch>
            <a:fillRect/>
          </a:stretch>
        </p:blipFill>
        <p:spPr>
          <a:xfrm>
            <a:off x="10591800" y="393587"/>
            <a:ext cx="1074513" cy="1120237"/>
          </a:xfrm>
          <a:prstGeom prst="rect">
            <a:avLst/>
          </a:prstGeom>
        </p:spPr>
      </p:pic>
      <p:sp>
        <p:nvSpPr>
          <p:cNvPr id="5" name="TextBox 4">
            <a:extLst>
              <a:ext uri="{FF2B5EF4-FFF2-40B4-BE49-F238E27FC236}">
                <a16:creationId xmlns:a16="http://schemas.microsoft.com/office/drawing/2014/main" id="{87542EF5-0976-4FC1-A2AF-B22BAAA03F62}"/>
              </a:ext>
            </a:extLst>
          </p:cNvPr>
          <p:cNvSpPr txBox="1"/>
          <p:nvPr/>
        </p:nvSpPr>
        <p:spPr>
          <a:xfrm>
            <a:off x="3518422" y="3505918"/>
            <a:ext cx="5195396" cy="300082"/>
          </a:xfrm>
          <a:prstGeom prst="rect">
            <a:avLst/>
          </a:prstGeom>
          <a:noFill/>
        </p:spPr>
        <p:txBody>
          <a:bodyPr wrap="square" rtlCol="0">
            <a:spAutoFit/>
          </a:bodyPr>
          <a:lstStyle/>
          <a:p>
            <a:endParaRPr lang="en-US" sz="1350" b="1" dirty="0"/>
          </a:p>
        </p:txBody>
      </p:sp>
      <p:sp>
        <p:nvSpPr>
          <p:cNvPr id="6" name="TextBox 5">
            <a:extLst>
              <a:ext uri="{FF2B5EF4-FFF2-40B4-BE49-F238E27FC236}">
                <a16:creationId xmlns:a16="http://schemas.microsoft.com/office/drawing/2014/main" id="{5E973B9F-2383-4DC1-B536-4DAD5734F832}"/>
              </a:ext>
            </a:extLst>
          </p:cNvPr>
          <p:cNvSpPr txBox="1"/>
          <p:nvPr/>
        </p:nvSpPr>
        <p:spPr>
          <a:xfrm>
            <a:off x="2522280" y="2090098"/>
            <a:ext cx="7917119" cy="5632311"/>
          </a:xfrm>
          <a:prstGeom prst="rect">
            <a:avLst/>
          </a:prstGeom>
          <a:noFill/>
        </p:spPr>
        <p:txBody>
          <a:bodyPr wrap="square" rtlCol="0">
            <a:spAutoFit/>
          </a:bodyPr>
          <a:lstStyle/>
          <a:p>
            <a:pPr marL="342900" indent="-342900">
              <a:buFont typeface="Wingdings" panose="05000000000000000000" pitchFamily="2" charset="2"/>
              <a:buChar char="§"/>
            </a:pPr>
            <a:r>
              <a:rPr lang="en-US" sz="3000" b="1" dirty="0">
                <a:latin typeface="Arial" panose="020B0604020202020204" pitchFamily="34" charset="0"/>
                <a:cs typeface="Arial" panose="020B0604020202020204" pitchFamily="34" charset="0"/>
              </a:rPr>
              <a:t>2018 water bill was $500</a:t>
            </a:r>
          </a:p>
          <a:p>
            <a:pPr marL="342900" indent="-342900">
              <a:buFont typeface="Wingdings" panose="05000000000000000000" pitchFamily="2" charset="2"/>
              <a:buChar char="§"/>
            </a:pPr>
            <a:endParaRPr lang="en-US" sz="3000" b="1"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
            </a:pPr>
            <a:r>
              <a:rPr lang="en-US" sz="3000" b="1" dirty="0">
                <a:latin typeface="Arial" panose="020B0604020202020204" pitchFamily="34" charset="0"/>
                <a:cs typeface="Arial" panose="020B0604020202020204" pitchFamily="34" charset="0"/>
              </a:rPr>
              <a:t>2019 water bill was $485</a:t>
            </a:r>
          </a:p>
          <a:p>
            <a:pPr marL="342900" indent="-342900">
              <a:buFont typeface="Wingdings" panose="05000000000000000000" pitchFamily="2" charset="2"/>
              <a:buChar char="§"/>
            </a:pPr>
            <a:endParaRPr lang="en-US" sz="3000" b="1"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
            </a:pPr>
            <a:r>
              <a:rPr lang="en-US" sz="3000" b="1" dirty="0">
                <a:latin typeface="Arial" panose="020B0604020202020204" pitchFamily="34" charset="0"/>
                <a:cs typeface="Arial" panose="020B0604020202020204" pitchFamily="34" charset="0"/>
              </a:rPr>
              <a:t>2020 water bill expected to be $385 but may be greater depending upon voters</a:t>
            </a:r>
          </a:p>
          <a:p>
            <a:pPr marL="342900" indent="-342900">
              <a:buFont typeface="Wingdings" panose="05000000000000000000" pitchFamily="2" charset="2"/>
              <a:buChar char="§"/>
            </a:pPr>
            <a:endParaRPr lang="en-US" sz="3000" b="1"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
            </a:pPr>
            <a:r>
              <a:rPr lang="en-US" sz="3000" b="1" dirty="0">
                <a:latin typeface="Arial" panose="020B0604020202020204" pitchFamily="34" charset="0"/>
                <a:cs typeface="Arial" panose="020B0604020202020204" pitchFamily="34" charset="0"/>
              </a:rPr>
              <a:t>$180,000 general water system operating budget</a:t>
            </a:r>
          </a:p>
          <a:p>
            <a:pPr marL="342900" indent="-342900">
              <a:buFont typeface="Wingdings" panose="05000000000000000000" pitchFamily="2" charset="2"/>
              <a:buChar char="§"/>
            </a:pPr>
            <a:endParaRPr lang="en-US" sz="3000" b="1"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
            </a:pPr>
            <a:r>
              <a:rPr lang="en-US" sz="3000" b="1" dirty="0">
                <a:latin typeface="Arial" panose="020B0604020202020204" pitchFamily="34" charset="0"/>
                <a:cs typeface="Arial" panose="020B0604020202020204" pitchFamily="34" charset="0"/>
              </a:rPr>
              <a:t>Upgrades and CRFs to water system come from taxes</a:t>
            </a:r>
          </a:p>
        </p:txBody>
      </p:sp>
    </p:spTree>
    <p:extLst>
      <p:ext uri="{BB962C8B-B14F-4D97-AF65-F5344CB8AC3E}">
        <p14:creationId xmlns:p14="http://schemas.microsoft.com/office/powerpoint/2010/main" val="2299160620"/>
      </p:ext>
    </p:extLst>
  </p:cSld>
  <p:clrMapOvr>
    <a:overrideClrMapping bg1="lt1" tx1="dk1" bg2="lt2" tx2="dk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2789" y="484232"/>
            <a:ext cx="5837756" cy="1169278"/>
          </a:xfrm>
          <a:solidFill>
            <a:schemeClr val="bg1">
              <a:lumMod val="95000"/>
            </a:schemeClr>
          </a:solidFill>
        </p:spPr>
        <p:txBody>
          <a:bodyPr>
            <a:noAutofit/>
          </a:bodyPr>
          <a:lstStyle/>
          <a:p>
            <a:r>
              <a:rPr lang="en-US" sz="3600" dirty="0">
                <a:latin typeface="Cooper Black" panose="0208090404030B020404" pitchFamily="18" charset="0"/>
              </a:rPr>
              <a:t>Additional Warrant Articles = $260,000</a:t>
            </a:r>
          </a:p>
        </p:txBody>
      </p:sp>
      <p:sp>
        <p:nvSpPr>
          <p:cNvPr id="3" name="Content Placeholder 2"/>
          <p:cNvSpPr>
            <a:spLocks noGrp="1"/>
          </p:cNvSpPr>
          <p:nvPr>
            <p:ph idx="1"/>
          </p:nvPr>
        </p:nvSpPr>
        <p:spPr>
          <a:xfrm>
            <a:off x="3498199" y="3188077"/>
            <a:ext cx="5066936" cy="2690062"/>
          </a:xfrm>
        </p:spPr>
        <p:txBody>
          <a:bodyPr>
            <a:normAutofit fontScale="62500" lnSpcReduction="20000"/>
          </a:bodyPr>
          <a:lstStyle/>
          <a:p>
            <a:endParaRPr lang="en-US" dirty="0">
              <a:solidFill>
                <a:srgbClr val="404040"/>
              </a:solidFill>
            </a:endParaRPr>
          </a:p>
          <a:p>
            <a:endParaRPr lang="en-US" dirty="0">
              <a:solidFill>
                <a:srgbClr val="404040"/>
              </a:solidFill>
            </a:endParaRPr>
          </a:p>
          <a:p>
            <a:endParaRPr lang="en-US" dirty="0">
              <a:solidFill>
                <a:srgbClr val="404040"/>
              </a:solidFill>
            </a:endParaRPr>
          </a:p>
          <a:p>
            <a:endParaRPr lang="en-US" dirty="0">
              <a:solidFill>
                <a:srgbClr val="404040"/>
              </a:solidFill>
            </a:endParaRPr>
          </a:p>
          <a:p>
            <a:endParaRPr lang="en-US" dirty="0">
              <a:solidFill>
                <a:srgbClr val="404040"/>
              </a:solidFill>
            </a:endParaRPr>
          </a:p>
          <a:p>
            <a:endParaRPr lang="en-US" dirty="0">
              <a:solidFill>
                <a:srgbClr val="404040"/>
              </a:solidFill>
            </a:endParaRPr>
          </a:p>
          <a:p>
            <a:pPr marL="0" indent="0">
              <a:buNone/>
            </a:pPr>
            <a:r>
              <a:rPr lang="en-US" sz="1800" dirty="0">
                <a:solidFill>
                  <a:srgbClr val="404040"/>
                </a:solidFill>
              </a:rPr>
              <a:t>           </a:t>
            </a:r>
          </a:p>
        </p:txBody>
      </p:sp>
      <p:pic>
        <p:nvPicPr>
          <p:cNvPr id="4" name="Picture 3">
            <a:extLst>
              <a:ext uri="{FF2B5EF4-FFF2-40B4-BE49-F238E27FC236}">
                <a16:creationId xmlns:a16="http://schemas.microsoft.com/office/drawing/2014/main" id="{0AD09098-DFDC-4AE9-8539-5CF87DFF0117}"/>
              </a:ext>
            </a:extLst>
          </p:cNvPr>
          <p:cNvPicPr>
            <a:picLocks noChangeAspect="1"/>
          </p:cNvPicPr>
          <p:nvPr/>
        </p:nvPicPr>
        <p:blipFill>
          <a:blip r:embed="rId2"/>
          <a:stretch>
            <a:fillRect/>
          </a:stretch>
        </p:blipFill>
        <p:spPr>
          <a:xfrm>
            <a:off x="10515600" y="302602"/>
            <a:ext cx="1074513" cy="1120237"/>
          </a:xfrm>
          <a:prstGeom prst="rect">
            <a:avLst/>
          </a:prstGeom>
        </p:spPr>
      </p:pic>
      <p:sp>
        <p:nvSpPr>
          <p:cNvPr id="5" name="TextBox 4">
            <a:extLst>
              <a:ext uri="{FF2B5EF4-FFF2-40B4-BE49-F238E27FC236}">
                <a16:creationId xmlns:a16="http://schemas.microsoft.com/office/drawing/2014/main" id="{87542EF5-0976-4FC1-A2AF-B22BAAA03F62}"/>
              </a:ext>
            </a:extLst>
          </p:cNvPr>
          <p:cNvSpPr txBox="1"/>
          <p:nvPr/>
        </p:nvSpPr>
        <p:spPr>
          <a:xfrm>
            <a:off x="3518422" y="3505918"/>
            <a:ext cx="5195396" cy="300082"/>
          </a:xfrm>
          <a:prstGeom prst="rect">
            <a:avLst/>
          </a:prstGeom>
          <a:noFill/>
        </p:spPr>
        <p:txBody>
          <a:bodyPr wrap="square" rtlCol="0">
            <a:spAutoFit/>
          </a:bodyPr>
          <a:lstStyle/>
          <a:p>
            <a:endParaRPr lang="en-US" sz="1350" b="1" dirty="0"/>
          </a:p>
        </p:txBody>
      </p:sp>
      <p:sp>
        <p:nvSpPr>
          <p:cNvPr id="9" name="Content Placeholder 2">
            <a:extLst>
              <a:ext uri="{FF2B5EF4-FFF2-40B4-BE49-F238E27FC236}">
                <a16:creationId xmlns:a16="http://schemas.microsoft.com/office/drawing/2014/main" id="{96517F99-D4F5-4A03-A755-15201F1B6537}"/>
              </a:ext>
            </a:extLst>
          </p:cNvPr>
          <p:cNvSpPr txBox="1">
            <a:spLocks/>
          </p:cNvSpPr>
          <p:nvPr/>
        </p:nvSpPr>
        <p:spPr>
          <a:xfrm>
            <a:off x="1828800" y="1905000"/>
            <a:ext cx="9220200" cy="6400800"/>
          </a:xfrm>
          <a:prstGeom prst="rect">
            <a:avLst/>
          </a:prstGeom>
        </p:spPr>
        <p:txBody>
          <a:bodyPr vert="horz" lIns="68580" tIns="34290" rIns="68580" bIns="34290" rtlCol="0">
            <a:normAutofit fontScale="85000" lnSpcReduction="20000"/>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44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59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28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a:buClrTx/>
              <a:buFont typeface="Wingdings" panose="05000000000000000000" pitchFamily="2" charset="2"/>
              <a:buChar char="§"/>
            </a:pPr>
            <a:r>
              <a:rPr lang="en-US" sz="3500" b="1" dirty="0">
                <a:latin typeface="Arial" panose="020B0604020202020204" pitchFamily="34" charset="0"/>
                <a:cs typeface="Arial" panose="020B0604020202020204" pitchFamily="34" charset="0"/>
              </a:rPr>
              <a:t>Weekly Beach Testing  -  $4,000</a:t>
            </a:r>
          </a:p>
          <a:p>
            <a:pPr marL="0" indent="0">
              <a:buClrTx/>
              <a:buNone/>
            </a:pPr>
            <a:r>
              <a:rPr lang="en-US" sz="3500" b="1" dirty="0">
                <a:latin typeface="Arial" panose="020B0604020202020204" pitchFamily="34" charset="0"/>
                <a:cs typeface="Arial" panose="020B0604020202020204" pitchFamily="34" charset="0"/>
              </a:rPr>
              <a:t>           (not recommended)</a:t>
            </a:r>
          </a:p>
          <a:p>
            <a:pPr>
              <a:buClrTx/>
              <a:buFont typeface="Wingdings" panose="05000000000000000000" pitchFamily="2" charset="2"/>
              <a:buChar char="§"/>
            </a:pPr>
            <a:endParaRPr lang="en-US" sz="3500" b="1" dirty="0">
              <a:latin typeface="Arial" panose="020B0604020202020204" pitchFamily="34" charset="0"/>
              <a:cs typeface="Arial" panose="020B0604020202020204" pitchFamily="34" charset="0"/>
            </a:endParaRPr>
          </a:p>
          <a:p>
            <a:pPr>
              <a:buClrTx/>
              <a:buFont typeface="Wingdings" panose="05000000000000000000" pitchFamily="2" charset="2"/>
              <a:buChar char="§"/>
            </a:pPr>
            <a:r>
              <a:rPr lang="en-US" sz="3500" b="1" dirty="0">
                <a:latin typeface="Arial" panose="020B0604020202020204" pitchFamily="34" charset="0"/>
                <a:cs typeface="Arial" panose="020B0604020202020204" pitchFamily="34" charset="0"/>
              </a:rPr>
              <a:t>Outhouses – TBD</a:t>
            </a:r>
          </a:p>
          <a:p>
            <a:pPr marL="0" indent="0">
              <a:buClrTx/>
              <a:buNone/>
            </a:pPr>
            <a:r>
              <a:rPr lang="en-US" sz="3500" b="1" dirty="0">
                <a:latin typeface="Arial" panose="020B0604020202020204" pitchFamily="34" charset="0"/>
                <a:cs typeface="Arial" panose="020B0604020202020204" pitchFamily="34" charset="0"/>
              </a:rPr>
              <a:t>  </a:t>
            </a:r>
          </a:p>
          <a:p>
            <a:pPr>
              <a:buClrTx/>
              <a:buFont typeface="Wingdings" panose="05000000000000000000" pitchFamily="2" charset="2"/>
              <a:buChar char="§"/>
            </a:pPr>
            <a:r>
              <a:rPr lang="en-US" sz="3500" b="1" dirty="0" err="1">
                <a:latin typeface="Arial" panose="020B0604020202020204" pitchFamily="34" charset="0"/>
                <a:cs typeface="Arial" panose="020B0604020202020204" pitchFamily="34" charset="0"/>
              </a:rPr>
              <a:t>Burgdorf</a:t>
            </a:r>
            <a:r>
              <a:rPr lang="en-US" sz="3500" b="1" dirty="0">
                <a:latin typeface="Arial" panose="020B0604020202020204" pitchFamily="34" charset="0"/>
                <a:cs typeface="Arial" panose="020B0604020202020204" pitchFamily="34" charset="0"/>
              </a:rPr>
              <a:t> Road closure – TBD</a:t>
            </a:r>
          </a:p>
          <a:p>
            <a:pPr>
              <a:buClrTx/>
              <a:buFont typeface="Wingdings" panose="05000000000000000000" pitchFamily="2" charset="2"/>
              <a:buChar char="§"/>
            </a:pPr>
            <a:endParaRPr lang="en-US" sz="3500" b="1" dirty="0">
              <a:latin typeface="Arial" panose="020B0604020202020204" pitchFamily="34" charset="0"/>
              <a:cs typeface="Arial" panose="020B0604020202020204" pitchFamily="34" charset="0"/>
            </a:endParaRPr>
          </a:p>
          <a:p>
            <a:pPr>
              <a:buClrTx/>
              <a:buFont typeface="Wingdings" panose="05000000000000000000" pitchFamily="2" charset="2"/>
              <a:buChar char="§"/>
            </a:pPr>
            <a:r>
              <a:rPr lang="en-US" sz="3500" b="1" dirty="0">
                <a:latin typeface="Arial" panose="020B0604020202020204" pitchFamily="34" charset="0"/>
                <a:cs typeface="Arial" panose="020B0604020202020204" pitchFamily="34" charset="0"/>
              </a:rPr>
              <a:t>Replacement of F550 - $100,000</a:t>
            </a:r>
          </a:p>
          <a:p>
            <a:pPr>
              <a:buClrTx/>
              <a:buFont typeface="Wingdings" panose="05000000000000000000" pitchFamily="2" charset="2"/>
              <a:buChar char="§"/>
            </a:pPr>
            <a:endParaRPr lang="en-US" sz="3500" b="1" dirty="0">
              <a:latin typeface="Arial" panose="020B0604020202020204" pitchFamily="34" charset="0"/>
              <a:cs typeface="Arial" panose="020B0604020202020204" pitchFamily="34" charset="0"/>
            </a:endParaRPr>
          </a:p>
          <a:p>
            <a:pPr>
              <a:buClrTx/>
              <a:buFont typeface="Wingdings" panose="05000000000000000000" pitchFamily="2" charset="2"/>
              <a:buChar char="§"/>
            </a:pPr>
            <a:r>
              <a:rPr lang="en-US" sz="3500" b="1" dirty="0">
                <a:latin typeface="Arial" panose="020B0604020202020204" pitchFamily="34" charset="0"/>
                <a:cs typeface="Arial" panose="020B0604020202020204" pitchFamily="34" charset="0"/>
              </a:rPr>
              <a:t>Water system priority 1 - $125,000 (PRVs)</a:t>
            </a:r>
          </a:p>
          <a:p>
            <a:pPr>
              <a:buClrTx/>
              <a:buFont typeface="Wingdings" panose="05000000000000000000" pitchFamily="2" charset="2"/>
              <a:buChar char="§"/>
            </a:pPr>
            <a:endParaRPr lang="en-US" sz="3500" b="1" dirty="0">
              <a:latin typeface="Arial" panose="020B0604020202020204" pitchFamily="34" charset="0"/>
              <a:cs typeface="Arial" panose="020B0604020202020204" pitchFamily="34" charset="0"/>
            </a:endParaRPr>
          </a:p>
          <a:p>
            <a:pPr>
              <a:buClrTx/>
              <a:buFont typeface="Wingdings" panose="05000000000000000000" pitchFamily="2" charset="2"/>
              <a:buChar char="§"/>
            </a:pPr>
            <a:r>
              <a:rPr lang="en-US" sz="3500" b="1" dirty="0">
                <a:latin typeface="Arial" panose="020B0604020202020204" pitchFamily="34" charset="0"/>
                <a:cs typeface="Arial" panose="020B0604020202020204" pitchFamily="34" charset="0"/>
              </a:rPr>
              <a:t>Capital Reserve Deposits or other warrant articles - $35,000</a:t>
            </a:r>
          </a:p>
          <a:p>
            <a:endParaRPr lang="en-US" sz="1350" dirty="0"/>
          </a:p>
        </p:txBody>
      </p:sp>
    </p:spTree>
    <p:extLst>
      <p:ext uri="{BB962C8B-B14F-4D97-AF65-F5344CB8AC3E}">
        <p14:creationId xmlns:p14="http://schemas.microsoft.com/office/powerpoint/2010/main" val="3954652538"/>
      </p:ext>
    </p:extLst>
  </p:cSld>
  <p:clrMapOvr>
    <a:overrideClrMapping bg1="lt1" tx1="dk1" bg2="lt2" tx2="dk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86200" y="403623"/>
            <a:ext cx="3733925" cy="1120236"/>
          </a:xfrm>
          <a:solidFill>
            <a:schemeClr val="bg1">
              <a:lumMod val="95000"/>
            </a:schemeClr>
          </a:solidFill>
        </p:spPr>
        <p:txBody>
          <a:bodyPr>
            <a:noAutofit/>
          </a:bodyPr>
          <a:lstStyle/>
          <a:p>
            <a:r>
              <a:rPr lang="en-US" sz="3600" dirty="0">
                <a:latin typeface="Cooper Black" panose="0208090404030B020404" pitchFamily="18" charset="0"/>
              </a:rPr>
              <a:t>     2021 Budget</a:t>
            </a:r>
          </a:p>
        </p:txBody>
      </p:sp>
      <p:sp>
        <p:nvSpPr>
          <p:cNvPr id="3" name="Content Placeholder 2"/>
          <p:cNvSpPr>
            <a:spLocks noGrp="1"/>
          </p:cNvSpPr>
          <p:nvPr>
            <p:ph idx="1"/>
          </p:nvPr>
        </p:nvSpPr>
        <p:spPr>
          <a:xfrm>
            <a:off x="3567754" y="2310928"/>
            <a:ext cx="5649517" cy="5385272"/>
          </a:xfrm>
        </p:spPr>
        <p:txBody>
          <a:bodyPr>
            <a:normAutofit/>
          </a:bodyPr>
          <a:lstStyle/>
          <a:p>
            <a:endParaRPr lang="en-US" dirty="0">
              <a:solidFill>
                <a:srgbClr val="404040"/>
              </a:solidFill>
            </a:endParaRPr>
          </a:p>
          <a:p>
            <a:endParaRPr lang="en-US" dirty="0">
              <a:solidFill>
                <a:srgbClr val="404040"/>
              </a:solidFill>
            </a:endParaRPr>
          </a:p>
          <a:p>
            <a:endParaRPr lang="en-US" dirty="0">
              <a:solidFill>
                <a:srgbClr val="404040"/>
              </a:solidFill>
            </a:endParaRPr>
          </a:p>
          <a:p>
            <a:endParaRPr lang="en-US" dirty="0">
              <a:solidFill>
                <a:srgbClr val="404040"/>
              </a:solidFill>
            </a:endParaRPr>
          </a:p>
          <a:p>
            <a:endParaRPr lang="en-US" dirty="0">
              <a:solidFill>
                <a:srgbClr val="404040"/>
              </a:solidFill>
            </a:endParaRPr>
          </a:p>
          <a:p>
            <a:endParaRPr lang="en-US" dirty="0">
              <a:solidFill>
                <a:srgbClr val="404040"/>
              </a:solidFill>
            </a:endParaRPr>
          </a:p>
          <a:p>
            <a:endParaRPr lang="en-US" dirty="0">
              <a:solidFill>
                <a:srgbClr val="404040"/>
              </a:solidFill>
            </a:endParaRPr>
          </a:p>
          <a:p>
            <a:pPr marL="0" indent="0">
              <a:buNone/>
            </a:pPr>
            <a:r>
              <a:rPr lang="en-US" sz="1800" dirty="0">
                <a:solidFill>
                  <a:srgbClr val="404040"/>
                </a:solidFill>
              </a:rPr>
              <a:t>           </a:t>
            </a:r>
          </a:p>
        </p:txBody>
      </p:sp>
      <p:pic>
        <p:nvPicPr>
          <p:cNvPr id="4" name="Picture 3">
            <a:extLst>
              <a:ext uri="{FF2B5EF4-FFF2-40B4-BE49-F238E27FC236}">
                <a16:creationId xmlns:a16="http://schemas.microsoft.com/office/drawing/2014/main" id="{0AD09098-DFDC-4AE9-8539-5CF87DFF0117}"/>
              </a:ext>
            </a:extLst>
          </p:cNvPr>
          <p:cNvPicPr>
            <a:picLocks noChangeAspect="1"/>
          </p:cNvPicPr>
          <p:nvPr/>
        </p:nvPicPr>
        <p:blipFill>
          <a:blip r:embed="rId2"/>
          <a:stretch>
            <a:fillRect/>
          </a:stretch>
        </p:blipFill>
        <p:spPr>
          <a:xfrm>
            <a:off x="10515600" y="329742"/>
            <a:ext cx="1074513" cy="1120237"/>
          </a:xfrm>
          <a:prstGeom prst="rect">
            <a:avLst/>
          </a:prstGeom>
        </p:spPr>
      </p:pic>
      <p:sp>
        <p:nvSpPr>
          <p:cNvPr id="5" name="TextBox 4">
            <a:extLst>
              <a:ext uri="{FF2B5EF4-FFF2-40B4-BE49-F238E27FC236}">
                <a16:creationId xmlns:a16="http://schemas.microsoft.com/office/drawing/2014/main" id="{87542EF5-0976-4FC1-A2AF-B22BAAA03F62}"/>
              </a:ext>
            </a:extLst>
          </p:cNvPr>
          <p:cNvSpPr txBox="1"/>
          <p:nvPr/>
        </p:nvSpPr>
        <p:spPr>
          <a:xfrm>
            <a:off x="3518422" y="3505918"/>
            <a:ext cx="5195396" cy="300082"/>
          </a:xfrm>
          <a:prstGeom prst="rect">
            <a:avLst/>
          </a:prstGeom>
          <a:noFill/>
        </p:spPr>
        <p:txBody>
          <a:bodyPr wrap="square" rtlCol="0">
            <a:spAutoFit/>
          </a:bodyPr>
          <a:lstStyle/>
          <a:p>
            <a:endParaRPr lang="en-US" sz="1350" b="1" dirty="0"/>
          </a:p>
        </p:txBody>
      </p:sp>
      <p:sp>
        <p:nvSpPr>
          <p:cNvPr id="9" name="Content Placeholder 2">
            <a:extLst>
              <a:ext uri="{FF2B5EF4-FFF2-40B4-BE49-F238E27FC236}">
                <a16:creationId xmlns:a16="http://schemas.microsoft.com/office/drawing/2014/main" id="{70694256-4E0F-4893-87FE-A17F7F8519DC}"/>
              </a:ext>
            </a:extLst>
          </p:cNvPr>
          <p:cNvSpPr txBox="1">
            <a:spLocks/>
          </p:cNvSpPr>
          <p:nvPr/>
        </p:nvSpPr>
        <p:spPr>
          <a:xfrm>
            <a:off x="1915076" y="1931780"/>
            <a:ext cx="9144000" cy="5739538"/>
          </a:xfrm>
          <a:prstGeom prst="rect">
            <a:avLst/>
          </a:prstGeom>
        </p:spPr>
        <p:txBody>
          <a:bodyPr vert="horz" lIns="68580" tIns="34290" rIns="68580" bIns="34290" rtlCol="0">
            <a:norm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44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59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28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a:buClrTx/>
              <a:buFont typeface="Wingdings" panose="05000000000000000000" pitchFamily="2" charset="2"/>
              <a:buChar char="§"/>
            </a:pPr>
            <a:r>
              <a:rPr lang="en-US" sz="3000" b="1" dirty="0">
                <a:latin typeface="Arial" panose="020B0604020202020204" pitchFamily="34" charset="0"/>
                <a:cs typeface="Arial" panose="020B0604020202020204" pitchFamily="34" charset="0"/>
              </a:rPr>
              <a:t>Operations - $720,000</a:t>
            </a:r>
          </a:p>
          <a:p>
            <a:pPr>
              <a:buClrTx/>
              <a:buFont typeface="Wingdings" panose="05000000000000000000" pitchFamily="2" charset="2"/>
              <a:buChar char="§"/>
            </a:pPr>
            <a:endParaRPr lang="en-US" sz="3000" b="1" dirty="0">
              <a:latin typeface="Arial" panose="020B0604020202020204" pitchFamily="34" charset="0"/>
              <a:cs typeface="Arial" panose="020B0604020202020204" pitchFamily="34" charset="0"/>
            </a:endParaRPr>
          </a:p>
          <a:p>
            <a:pPr>
              <a:buClrTx/>
              <a:buFont typeface="Wingdings" panose="05000000000000000000" pitchFamily="2" charset="2"/>
              <a:buChar char="§"/>
            </a:pPr>
            <a:r>
              <a:rPr lang="en-US" sz="3000" b="1" dirty="0">
                <a:latin typeface="Arial" panose="020B0604020202020204" pitchFamily="34" charset="0"/>
                <a:cs typeface="Arial" panose="020B0604020202020204" pitchFamily="34" charset="0"/>
              </a:rPr>
              <a:t>Water system priority 2 ($40,000) – Isolation Valves</a:t>
            </a:r>
          </a:p>
          <a:p>
            <a:pPr>
              <a:buClrTx/>
              <a:buFont typeface="Wingdings" panose="05000000000000000000" pitchFamily="2" charset="2"/>
              <a:buChar char="§"/>
            </a:pPr>
            <a:endParaRPr lang="en-US" sz="3000" b="1" dirty="0">
              <a:latin typeface="Arial" panose="020B0604020202020204" pitchFamily="34" charset="0"/>
              <a:cs typeface="Arial" panose="020B0604020202020204" pitchFamily="34" charset="0"/>
            </a:endParaRPr>
          </a:p>
          <a:p>
            <a:pPr>
              <a:buClrTx/>
              <a:buFont typeface="Wingdings" panose="05000000000000000000" pitchFamily="2" charset="2"/>
              <a:buChar char="§"/>
            </a:pPr>
            <a:r>
              <a:rPr lang="en-US" sz="3000" b="1" dirty="0">
                <a:latin typeface="Arial" panose="020B0604020202020204" pitchFamily="34" charset="0"/>
                <a:cs typeface="Arial" panose="020B0604020202020204" pitchFamily="34" charset="0"/>
              </a:rPr>
              <a:t>Half money for replacement of 7400 truck ($110,000) in CRF</a:t>
            </a:r>
          </a:p>
          <a:p>
            <a:pPr>
              <a:buClrTx/>
              <a:buFont typeface="Wingdings" panose="05000000000000000000" pitchFamily="2" charset="2"/>
              <a:buChar char="§"/>
            </a:pPr>
            <a:endParaRPr lang="en-US" sz="3000" b="1" dirty="0">
              <a:latin typeface="Arial" panose="020B0604020202020204" pitchFamily="34" charset="0"/>
              <a:cs typeface="Arial" panose="020B0604020202020204" pitchFamily="34" charset="0"/>
            </a:endParaRPr>
          </a:p>
          <a:p>
            <a:pPr>
              <a:buClrTx/>
              <a:buFont typeface="Wingdings" panose="05000000000000000000" pitchFamily="2" charset="2"/>
              <a:buChar char="§"/>
            </a:pPr>
            <a:r>
              <a:rPr lang="en-US" sz="3000" b="1" dirty="0">
                <a:latin typeface="Arial" panose="020B0604020202020204" pitchFamily="34" charset="0"/>
                <a:cs typeface="Arial" panose="020B0604020202020204" pitchFamily="34" charset="0"/>
              </a:rPr>
              <a:t>Capital Reserve Deposits or other warrant articles ($110,000)</a:t>
            </a:r>
          </a:p>
          <a:p>
            <a:pPr marL="0" indent="0">
              <a:buNone/>
            </a:pPr>
            <a:endParaRPr lang="en-US" sz="1350" dirty="0"/>
          </a:p>
          <a:p>
            <a:pPr marL="0" indent="0">
              <a:buNone/>
            </a:pPr>
            <a:endParaRPr lang="en-US" sz="1350" dirty="0"/>
          </a:p>
          <a:p>
            <a:pPr marL="0" indent="0">
              <a:buNone/>
            </a:pPr>
            <a:endParaRPr lang="en-US" sz="1350" dirty="0"/>
          </a:p>
        </p:txBody>
      </p:sp>
    </p:spTree>
    <p:extLst>
      <p:ext uri="{BB962C8B-B14F-4D97-AF65-F5344CB8AC3E}">
        <p14:creationId xmlns:p14="http://schemas.microsoft.com/office/powerpoint/2010/main" val="1774617723"/>
      </p:ext>
    </p:extLst>
  </p:cSld>
  <p:clrMapOvr>
    <a:overrideClrMapping bg1="lt1" tx1="dk1" bg2="lt2" tx2="dk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14748" y="372636"/>
            <a:ext cx="3684618" cy="959976"/>
          </a:xfrm>
          <a:solidFill>
            <a:schemeClr val="bg1">
              <a:lumMod val="95000"/>
            </a:schemeClr>
          </a:solidFill>
        </p:spPr>
        <p:txBody>
          <a:bodyPr>
            <a:noAutofit/>
          </a:bodyPr>
          <a:lstStyle/>
          <a:p>
            <a:r>
              <a:rPr lang="en-US" sz="3600" dirty="0">
                <a:latin typeface="Cooper Black" panose="0208090404030B020404" pitchFamily="18" charset="0"/>
              </a:rPr>
              <a:t>  2022 Budget</a:t>
            </a:r>
          </a:p>
        </p:txBody>
      </p:sp>
      <p:sp>
        <p:nvSpPr>
          <p:cNvPr id="3" name="Content Placeholder 2"/>
          <p:cNvSpPr>
            <a:spLocks noGrp="1"/>
          </p:cNvSpPr>
          <p:nvPr>
            <p:ph idx="1"/>
          </p:nvPr>
        </p:nvSpPr>
        <p:spPr>
          <a:xfrm>
            <a:off x="3498199" y="3188077"/>
            <a:ext cx="5066936" cy="2690062"/>
          </a:xfrm>
        </p:spPr>
        <p:txBody>
          <a:bodyPr>
            <a:normAutofit fontScale="32500" lnSpcReduction="20000"/>
          </a:bodyPr>
          <a:lstStyle/>
          <a:p>
            <a:endParaRPr lang="en-US" dirty="0">
              <a:solidFill>
                <a:srgbClr val="404040"/>
              </a:solidFill>
            </a:endParaRPr>
          </a:p>
          <a:p>
            <a:endParaRPr lang="en-US" dirty="0">
              <a:solidFill>
                <a:srgbClr val="404040"/>
              </a:solidFill>
            </a:endParaRPr>
          </a:p>
          <a:p>
            <a:endParaRPr lang="en-US" dirty="0">
              <a:solidFill>
                <a:srgbClr val="404040"/>
              </a:solidFill>
            </a:endParaRPr>
          </a:p>
          <a:p>
            <a:endParaRPr lang="en-US" dirty="0">
              <a:solidFill>
                <a:srgbClr val="404040"/>
              </a:solidFill>
            </a:endParaRPr>
          </a:p>
          <a:p>
            <a:endParaRPr lang="en-US" dirty="0">
              <a:solidFill>
                <a:srgbClr val="404040"/>
              </a:solidFill>
            </a:endParaRPr>
          </a:p>
          <a:p>
            <a:endParaRPr lang="en-US" dirty="0">
              <a:solidFill>
                <a:srgbClr val="404040"/>
              </a:solidFill>
            </a:endParaRPr>
          </a:p>
          <a:p>
            <a:endParaRPr lang="en-US" dirty="0">
              <a:solidFill>
                <a:srgbClr val="404040"/>
              </a:solidFill>
            </a:endParaRPr>
          </a:p>
          <a:p>
            <a:endParaRPr lang="en-US" dirty="0">
              <a:solidFill>
                <a:srgbClr val="404040"/>
              </a:solidFill>
            </a:endParaRPr>
          </a:p>
          <a:p>
            <a:pPr marL="0" indent="0">
              <a:buNone/>
            </a:pPr>
            <a:r>
              <a:rPr lang="en-US" sz="1800" dirty="0">
                <a:solidFill>
                  <a:srgbClr val="404040"/>
                </a:solidFill>
              </a:rPr>
              <a:t>           </a:t>
            </a:r>
          </a:p>
        </p:txBody>
      </p:sp>
      <p:pic>
        <p:nvPicPr>
          <p:cNvPr id="4" name="Picture 3">
            <a:extLst>
              <a:ext uri="{FF2B5EF4-FFF2-40B4-BE49-F238E27FC236}">
                <a16:creationId xmlns:a16="http://schemas.microsoft.com/office/drawing/2014/main" id="{0AD09098-DFDC-4AE9-8539-5CF87DFF0117}"/>
              </a:ext>
            </a:extLst>
          </p:cNvPr>
          <p:cNvPicPr>
            <a:picLocks noChangeAspect="1"/>
          </p:cNvPicPr>
          <p:nvPr/>
        </p:nvPicPr>
        <p:blipFill>
          <a:blip r:embed="rId2"/>
          <a:stretch>
            <a:fillRect/>
          </a:stretch>
        </p:blipFill>
        <p:spPr>
          <a:xfrm>
            <a:off x="10439400" y="349309"/>
            <a:ext cx="1074513" cy="1120237"/>
          </a:xfrm>
          <a:prstGeom prst="rect">
            <a:avLst/>
          </a:prstGeom>
        </p:spPr>
      </p:pic>
      <p:sp>
        <p:nvSpPr>
          <p:cNvPr id="5" name="TextBox 4">
            <a:extLst>
              <a:ext uri="{FF2B5EF4-FFF2-40B4-BE49-F238E27FC236}">
                <a16:creationId xmlns:a16="http://schemas.microsoft.com/office/drawing/2014/main" id="{87542EF5-0976-4FC1-A2AF-B22BAAA03F62}"/>
              </a:ext>
            </a:extLst>
          </p:cNvPr>
          <p:cNvSpPr txBox="1"/>
          <p:nvPr/>
        </p:nvSpPr>
        <p:spPr>
          <a:xfrm>
            <a:off x="3518422" y="3505918"/>
            <a:ext cx="5195396" cy="300082"/>
          </a:xfrm>
          <a:prstGeom prst="rect">
            <a:avLst/>
          </a:prstGeom>
          <a:noFill/>
        </p:spPr>
        <p:txBody>
          <a:bodyPr wrap="square" rtlCol="0">
            <a:spAutoFit/>
          </a:bodyPr>
          <a:lstStyle/>
          <a:p>
            <a:endParaRPr lang="en-US" sz="1350" b="1" dirty="0"/>
          </a:p>
        </p:txBody>
      </p:sp>
      <p:sp>
        <p:nvSpPr>
          <p:cNvPr id="9" name="Content Placeholder 2">
            <a:extLst>
              <a:ext uri="{FF2B5EF4-FFF2-40B4-BE49-F238E27FC236}">
                <a16:creationId xmlns:a16="http://schemas.microsoft.com/office/drawing/2014/main" id="{AD0E4447-F594-42A7-9A11-1458D8306E01}"/>
              </a:ext>
            </a:extLst>
          </p:cNvPr>
          <p:cNvSpPr txBox="1">
            <a:spLocks/>
          </p:cNvSpPr>
          <p:nvPr/>
        </p:nvSpPr>
        <p:spPr>
          <a:xfrm>
            <a:off x="1600201" y="1828800"/>
            <a:ext cx="9913712" cy="6483381"/>
          </a:xfrm>
          <a:prstGeom prst="rect">
            <a:avLst/>
          </a:prstGeom>
        </p:spPr>
        <p:txBody>
          <a:bodyPr vert="horz" lIns="68580" tIns="34290" rIns="68580" bIns="34290" rtlCol="0">
            <a:norm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44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59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28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a:buClrTx/>
              <a:buFont typeface="Wingdings" panose="05000000000000000000" pitchFamily="2" charset="2"/>
              <a:buChar char="§"/>
            </a:pPr>
            <a:r>
              <a:rPr lang="en-US" sz="3000" b="1" dirty="0">
                <a:latin typeface="Arial" panose="020B0604020202020204" pitchFamily="34" charset="0"/>
                <a:cs typeface="Arial" panose="020B0604020202020204" pitchFamily="34" charset="0"/>
              </a:rPr>
              <a:t>Operations $740,000 </a:t>
            </a:r>
          </a:p>
          <a:p>
            <a:pPr>
              <a:buClrTx/>
              <a:buFont typeface="Wingdings" panose="05000000000000000000" pitchFamily="2" charset="2"/>
              <a:buChar char="§"/>
            </a:pPr>
            <a:endParaRPr lang="en-US" sz="2400" b="1" dirty="0">
              <a:latin typeface="Arial" panose="020B0604020202020204" pitchFamily="34" charset="0"/>
              <a:cs typeface="Arial" panose="020B0604020202020204" pitchFamily="34" charset="0"/>
            </a:endParaRPr>
          </a:p>
          <a:p>
            <a:pPr>
              <a:buClrTx/>
              <a:buFont typeface="Wingdings" panose="05000000000000000000" pitchFamily="2" charset="2"/>
              <a:buChar char="§"/>
            </a:pPr>
            <a:r>
              <a:rPr lang="en-US" sz="3000" b="1" dirty="0">
                <a:latin typeface="Arial" panose="020B0604020202020204" pitchFamily="34" charset="0"/>
                <a:cs typeface="Arial" panose="020B0604020202020204" pitchFamily="34" charset="0"/>
              </a:rPr>
              <a:t>Second half of money for 7400 replacement truck ($110,000) </a:t>
            </a:r>
          </a:p>
          <a:p>
            <a:pPr>
              <a:buClrTx/>
              <a:buFont typeface="Wingdings" panose="05000000000000000000" pitchFamily="2" charset="2"/>
              <a:buChar char="§"/>
            </a:pPr>
            <a:endParaRPr lang="en-US" sz="2400" b="1" dirty="0">
              <a:latin typeface="Arial" panose="020B0604020202020204" pitchFamily="34" charset="0"/>
              <a:cs typeface="Arial" panose="020B0604020202020204" pitchFamily="34" charset="0"/>
            </a:endParaRPr>
          </a:p>
          <a:p>
            <a:pPr>
              <a:buClrTx/>
              <a:buFont typeface="Wingdings" panose="05000000000000000000" pitchFamily="2" charset="2"/>
              <a:buChar char="§"/>
            </a:pPr>
            <a:r>
              <a:rPr lang="en-US" sz="3000" b="1" dirty="0">
                <a:latin typeface="Arial" panose="020B0604020202020204" pitchFamily="34" charset="0"/>
                <a:cs typeface="Arial" panose="020B0604020202020204" pitchFamily="34" charset="0"/>
              </a:rPr>
              <a:t> Water system priority 3 – Pipe Replacement  </a:t>
            </a:r>
          </a:p>
          <a:p>
            <a:pPr marL="0" indent="0">
              <a:buClrTx/>
              <a:buNone/>
            </a:pPr>
            <a:r>
              <a:rPr lang="en-US" sz="3000" b="1" dirty="0">
                <a:latin typeface="Arial" panose="020B0604020202020204" pitchFamily="34" charset="0"/>
                <a:cs typeface="Arial" panose="020B0604020202020204" pitchFamily="34" charset="0"/>
              </a:rPr>
              <a:t>    ( $100,000 up front + 3 year bond $150K/</a:t>
            </a:r>
            <a:r>
              <a:rPr lang="en-US" sz="3000" b="1" dirty="0" err="1">
                <a:latin typeface="Arial" panose="020B0604020202020204" pitchFamily="34" charset="0"/>
                <a:cs typeface="Arial" panose="020B0604020202020204" pitchFamily="34" charset="0"/>
              </a:rPr>
              <a:t>yr</a:t>
            </a:r>
            <a:r>
              <a:rPr lang="en-US" sz="3000" b="1" dirty="0">
                <a:latin typeface="Arial" panose="020B0604020202020204" pitchFamily="34" charset="0"/>
                <a:cs typeface="Arial" panose="020B0604020202020204" pitchFamily="34" charset="0"/>
              </a:rPr>
              <a:t>) </a:t>
            </a:r>
          </a:p>
          <a:p>
            <a:pPr marL="0" indent="0">
              <a:buClrTx/>
              <a:buNone/>
            </a:pPr>
            <a:endParaRPr lang="en-US" sz="2400" b="1" dirty="0">
              <a:latin typeface="Arial" panose="020B0604020202020204" pitchFamily="34" charset="0"/>
              <a:cs typeface="Arial" panose="020B0604020202020204" pitchFamily="34" charset="0"/>
            </a:endParaRPr>
          </a:p>
          <a:p>
            <a:pPr>
              <a:buClrTx/>
              <a:buFont typeface="Wingdings" panose="05000000000000000000" pitchFamily="2" charset="2"/>
              <a:buChar char="§"/>
            </a:pPr>
            <a:r>
              <a:rPr lang="en-US" sz="3000" b="1" dirty="0">
                <a:latin typeface="Arial" panose="020B0604020202020204" pitchFamily="34" charset="0"/>
                <a:cs typeface="Arial" panose="020B0604020202020204" pitchFamily="34" charset="0"/>
              </a:rPr>
              <a:t>Capital Reserve Deposits or other warrant articles ($50,000)</a:t>
            </a:r>
            <a:endParaRPr lang="en-US" sz="3000" b="1" dirty="0"/>
          </a:p>
          <a:p>
            <a:endParaRPr lang="en-US" sz="1350" dirty="0"/>
          </a:p>
        </p:txBody>
      </p:sp>
    </p:spTree>
    <p:extLst>
      <p:ext uri="{BB962C8B-B14F-4D97-AF65-F5344CB8AC3E}">
        <p14:creationId xmlns:p14="http://schemas.microsoft.com/office/powerpoint/2010/main" val="1292784498"/>
      </p:ext>
    </p:extLst>
  </p:cSld>
  <p:clrMapOvr>
    <a:overrideClrMapping bg1="lt1" tx1="dk1" bg2="lt2" tx2="dk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0" y="569896"/>
            <a:ext cx="3088489" cy="663452"/>
          </a:xfrm>
          <a:solidFill>
            <a:schemeClr val="bg1">
              <a:lumMod val="95000"/>
            </a:schemeClr>
          </a:solidFill>
        </p:spPr>
        <p:txBody>
          <a:bodyPr>
            <a:normAutofit/>
          </a:bodyPr>
          <a:lstStyle/>
          <a:p>
            <a:r>
              <a:rPr lang="en-US" sz="3600" dirty="0">
                <a:latin typeface="Cooper Black" panose="0208090404030B020404" pitchFamily="18" charset="0"/>
              </a:rPr>
              <a:t>2023 Budget</a:t>
            </a:r>
          </a:p>
        </p:txBody>
      </p:sp>
      <p:sp>
        <p:nvSpPr>
          <p:cNvPr id="3" name="Content Placeholder 2"/>
          <p:cNvSpPr>
            <a:spLocks noGrp="1"/>
          </p:cNvSpPr>
          <p:nvPr>
            <p:ph idx="1"/>
          </p:nvPr>
        </p:nvSpPr>
        <p:spPr>
          <a:xfrm>
            <a:off x="3619831" y="3209133"/>
            <a:ext cx="5066936" cy="2690062"/>
          </a:xfrm>
        </p:spPr>
        <p:txBody>
          <a:bodyPr>
            <a:normAutofit fontScale="62500" lnSpcReduction="20000"/>
          </a:bodyPr>
          <a:lstStyle/>
          <a:p>
            <a:endParaRPr lang="en-US" dirty="0">
              <a:solidFill>
                <a:srgbClr val="404040"/>
              </a:solidFill>
            </a:endParaRPr>
          </a:p>
          <a:p>
            <a:endParaRPr lang="en-US" dirty="0">
              <a:solidFill>
                <a:srgbClr val="404040"/>
              </a:solidFill>
            </a:endParaRPr>
          </a:p>
          <a:p>
            <a:endParaRPr lang="en-US" dirty="0">
              <a:solidFill>
                <a:srgbClr val="404040"/>
              </a:solidFill>
            </a:endParaRPr>
          </a:p>
          <a:p>
            <a:endParaRPr lang="en-US" dirty="0">
              <a:solidFill>
                <a:srgbClr val="404040"/>
              </a:solidFill>
            </a:endParaRPr>
          </a:p>
          <a:p>
            <a:endParaRPr lang="en-US" dirty="0">
              <a:solidFill>
                <a:srgbClr val="404040"/>
              </a:solidFill>
            </a:endParaRPr>
          </a:p>
          <a:p>
            <a:endParaRPr lang="en-US" dirty="0">
              <a:solidFill>
                <a:srgbClr val="404040"/>
              </a:solidFill>
            </a:endParaRPr>
          </a:p>
          <a:p>
            <a:pPr marL="0" indent="0">
              <a:buNone/>
            </a:pPr>
            <a:r>
              <a:rPr lang="en-US" sz="1800" dirty="0">
                <a:solidFill>
                  <a:srgbClr val="404040"/>
                </a:solidFill>
              </a:rPr>
              <a:t>           </a:t>
            </a:r>
          </a:p>
        </p:txBody>
      </p:sp>
      <p:pic>
        <p:nvPicPr>
          <p:cNvPr id="4" name="Picture 3">
            <a:extLst>
              <a:ext uri="{FF2B5EF4-FFF2-40B4-BE49-F238E27FC236}">
                <a16:creationId xmlns:a16="http://schemas.microsoft.com/office/drawing/2014/main" id="{0AD09098-DFDC-4AE9-8539-5CF87DFF0117}"/>
              </a:ext>
            </a:extLst>
          </p:cNvPr>
          <p:cNvPicPr>
            <a:picLocks noChangeAspect="1"/>
          </p:cNvPicPr>
          <p:nvPr/>
        </p:nvPicPr>
        <p:blipFill>
          <a:blip r:embed="rId2"/>
          <a:stretch>
            <a:fillRect/>
          </a:stretch>
        </p:blipFill>
        <p:spPr>
          <a:xfrm>
            <a:off x="10439400" y="270338"/>
            <a:ext cx="1074513" cy="1120237"/>
          </a:xfrm>
          <a:prstGeom prst="rect">
            <a:avLst/>
          </a:prstGeom>
        </p:spPr>
      </p:pic>
      <p:sp>
        <p:nvSpPr>
          <p:cNvPr id="5" name="TextBox 4">
            <a:extLst>
              <a:ext uri="{FF2B5EF4-FFF2-40B4-BE49-F238E27FC236}">
                <a16:creationId xmlns:a16="http://schemas.microsoft.com/office/drawing/2014/main" id="{87542EF5-0976-4FC1-A2AF-B22BAAA03F62}"/>
              </a:ext>
            </a:extLst>
          </p:cNvPr>
          <p:cNvSpPr txBox="1"/>
          <p:nvPr/>
        </p:nvSpPr>
        <p:spPr>
          <a:xfrm>
            <a:off x="3518422" y="3505918"/>
            <a:ext cx="5195396" cy="300082"/>
          </a:xfrm>
          <a:prstGeom prst="rect">
            <a:avLst/>
          </a:prstGeom>
          <a:noFill/>
        </p:spPr>
        <p:txBody>
          <a:bodyPr wrap="square" rtlCol="0">
            <a:spAutoFit/>
          </a:bodyPr>
          <a:lstStyle/>
          <a:p>
            <a:endParaRPr lang="en-US" sz="1350" b="1" dirty="0"/>
          </a:p>
        </p:txBody>
      </p:sp>
      <p:sp>
        <p:nvSpPr>
          <p:cNvPr id="9" name="TextBox 8">
            <a:extLst>
              <a:ext uri="{FF2B5EF4-FFF2-40B4-BE49-F238E27FC236}">
                <a16:creationId xmlns:a16="http://schemas.microsoft.com/office/drawing/2014/main" id="{27B7A70C-28CC-4DBC-B002-4485715C7C73}"/>
              </a:ext>
            </a:extLst>
          </p:cNvPr>
          <p:cNvSpPr txBox="1"/>
          <p:nvPr/>
        </p:nvSpPr>
        <p:spPr>
          <a:xfrm>
            <a:off x="3632722" y="3620218"/>
            <a:ext cx="5195396" cy="300082"/>
          </a:xfrm>
          <a:prstGeom prst="rect">
            <a:avLst/>
          </a:prstGeom>
          <a:noFill/>
        </p:spPr>
        <p:txBody>
          <a:bodyPr wrap="square" rtlCol="0">
            <a:spAutoFit/>
          </a:bodyPr>
          <a:lstStyle/>
          <a:p>
            <a:endParaRPr lang="en-US" sz="1350" b="1" dirty="0"/>
          </a:p>
        </p:txBody>
      </p:sp>
      <p:sp>
        <p:nvSpPr>
          <p:cNvPr id="11" name="Content Placeholder 2">
            <a:extLst>
              <a:ext uri="{FF2B5EF4-FFF2-40B4-BE49-F238E27FC236}">
                <a16:creationId xmlns:a16="http://schemas.microsoft.com/office/drawing/2014/main" id="{FEA51612-B485-4451-BF14-2285E6F1D42D}"/>
              </a:ext>
            </a:extLst>
          </p:cNvPr>
          <p:cNvSpPr txBox="1">
            <a:spLocks/>
          </p:cNvSpPr>
          <p:nvPr/>
        </p:nvSpPr>
        <p:spPr>
          <a:xfrm>
            <a:off x="1371600" y="2534320"/>
            <a:ext cx="9829800" cy="5161879"/>
          </a:xfrm>
          <a:prstGeom prst="rect">
            <a:avLst/>
          </a:prstGeom>
        </p:spPr>
        <p:txBody>
          <a:bodyPr vert="horz" lIns="68580" tIns="34290" rIns="68580" bIns="34290" rtlCol="0">
            <a:norm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44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59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28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a:buClrTx/>
              <a:buFont typeface="Wingdings" panose="05000000000000000000" pitchFamily="2" charset="2"/>
              <a:buChar char="§"/>
            </a:pPr>
            <a:r>
              <a:rPr lang="en-US" sz="3000" b="1" dirty="0">
                <a:latin typeface="Arial" panose="020B0604020202020204" pitchFamily="34" charset="0"/>
                <a:cs typeface="Arial" panose="020B0604020202020204" pitchFamily="34" charset="0"/>
              </a:rPr>
              <a:t>Operations $765,000</a:t>
            </a:r>
          </a:p>
          <a:p>
            <a:pPr>
              <a:buClrTx/>
              <a:buFont typeface="Wingdings" panose="05000000000000000000" pitchFamily="2" charset="2"/>
              <a:buChar char="§"/>
            </a:pPr>
            <a:endParaRPr lang="en-US" sz="2400" b="1" dirty="0">
              <a:latin typeface="Arial" panose="020B0604020202020204" pitchFamily="34" charset="0"/>
              <a:cs typeface="Arial" panose="020B0604020202020204" pitchFamily="34" charset="0"/>
            </a:endParaRPr>
          </a:p>
          <a:p>
            <a:pPr>
              <a:buClrTx/>
              <a:buFont typeface="Wingdings" panose="05000000000000000000" pitchFamily="2" charset="2"/>
              <a:buChar char="§"/>
            </a:pPr>
            <a:r>
              <a:rPr lang="en-US" sz="3000" b="1" dirty="0">
                <a:latin typeface="Arial" panose="020B0604020202020204" pitchFamily="34" charset="0"/>
                <a:cs typeface="Arial" panose="020B0604020202020204" pitchFamily="34" charset="0"/>
              </a:rPr>
              <a:t>Water pipe replacement bond ($150,000) </a:t>
            </a:r>
          </a:p>
          <a:p>
            <a:pPr>
              <a:buClrTx/>
              <a:buFont typeface="Wingdings" panose="05000000000000000000" pitchFamily="2" charset="2"/>
              <a:buChar char="§"/>
            </a:pPr>
            <a:endParaRPr lang="en-US" sz="2400" b="1" dirty="0">
              <a:latin typeface="Arial" panose="020B0604020202020204" pitchFamily="34" charset="0"/>
              <a:cs typeface="Arial" panose="020B0604020202020204" pitchFamily="34" charset="0"/>
            </a:endParaRPr>
          </a:p>
          <a:p>
            <a:pPr>
              <a:buClrTx/>
              <a:buFont typeface="Wingdings" panose="05000000000000000000" pitchFamily="2" charset="2"/>
              <a:buChar char="§"/>
            </a:pPr>
            <a:r>
              <a:rPr lang="en-US" sz="3000" b="1" dirty="0">
                <a:latin typeface="Arial" panose="020B0604020202020204" pitchFamily="34" charset="0"/>
                <a:cs typeface="Arial" panose="020B0604020202020204" pitchFamily="34" charset="0"/>
              </a:rPr>
              <a:t>1 ½” overlay </a:t>
            </a:r>
            <a:r>
              <a:rPr lang="en-US" sz="3000" b="1" dirty="0" err="1">
                <a:latin typeface="Arial" panose="020B0604020202020204" pitchFamily="34" charset="0"/>
                <a:cs typeface="Arial" panose="020B0604020202020204" pitchFamily="34" charset="0"/>
              </a:rPr>
              <a:t>Eidelweiss</a:t>
            </a:r>
            <a:r>
              <a:rPr lang="en-US" sz="3000" b="1" dirty="0">
                <a:latin typeface="Arial" panose="020B0604020202020204" pitchFamily="34" charset="0"/>
                <a:cs typeface="Arial" panose="020B0604020202020204" pitchFamily="34" charset="0"/>
              </a:rPr>
              <a:t> Dr. 3yr bond ( $80,000)</a:t>
            </a:r>
          </a:p>
          <a:p>
            <a:pPr>
              <a:buClrTx/>
              <a:buFont typeface="Wingdings" panose="05000000000000000000" pitchFamily="2" charset="2"/>
              <a:buChar char="§"/>
            </a:pPr>
            <a:endParaRPr lang="en-US" sz="2400" b="1" dirty="0">
              <a:latin typeface="Arial" panose="020B0604020202020204" pitchFamily="34" charset="0"/>
              <a:cs typeface="Arial" panose="020B0604020202020204" pitchFamily="34" charset="0"/>
            </a:endParaRPr>
          </a:p>
          <a:p>
            <a:pPr>
              <a:buClrTx/>
              <a:buFont typeface="Wingdings" panose="05000000000000000000" pitchFamily="2" charset="2"/>
              <a:buChar char="§"/>
            </a:pPr>
            <a:r>
              <a:rPr lang="en-US" sz="3000" b="1" dirty="0">
                <a:latin typeface="Arial" panose="020B0604020202020204" pitchFamily="34" charset="0"/>
                <a:cs typeface="Arial" panose="020B0604020202020204" pitchFamily="34" charset="0"/>
              </a:rPr>
              <a:t>Capital Reserve Deposits or other warrant articles ($30,000)</a:t>
            </a:r>
          </a:p>
          <a:p>
            <a:endParaRPr lang="en-US" sz="1350" dirty="0"/>
          </a:p>
        </p:txBody>
      </p:sp>
    </p:spTree>
    <p:extLst>
      <p:ext uri="{BB962C8B-B14F-4D97-AF65-F5344CB8AC3E}">
        <p14:creationId xmlns:p14="http://schemas.microsoft.com/office/powerpoint/2010/main" val="2359798638"/>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0" y="867160"/>
            <a:ext cx="4242318" cy="1420554"/>
          </a:xfrm>
          <a:solidFill>
            <a:schemeClr val="bg1">
              <a:lumMod val="95000"/>
            </a:schemeClr>
          </a:solidFill>
        </p:spPr>
        <p:txBody>
          <a:bodyPr>
            <a:normAutofit fontScale="90000"/>
          </a:bodyPr>
          <a:lstStyle/>
          <a:p>
            <a:r>
              <a:rPr lang="en-US" dirty="0">
                <a:latin typeface="Cooper Black" panose="0208090404030B020404" pitchFamily="18" charset="0"/>
              </a:rPr>
              <a:t>     </a:t>
            </a:r>
            <a:r>
              <a:rPr lang="en-US" sz="4000" dirty="0">
                <a:latin typeface="Cooper Black" panose="0208090404030B020404" pitchFamily="18" charset="0"/>
              </a:rPr>
              <a:t>Board of Commissioners</a:t>
            </a:r>
            <a:endParaRPr lang="en-US" dirty="0">
              <a:latin typeface="Cooper Black" panose="0208090404030B020404" pitchFamily="18" charset="0"/>
            </a:endParaRPr>
          </a:p>
        </p:txBody>
      </p:sp>
      <p:sp>
        <p:nvSpPr>
          <p:cNvPr id="3" name="Content Placeholder 2"/>
          <p:cNvSpPr>
            <a:spLocks noGrp="1"/>
          </p:cNvSpPr>
          <p:nvPr>
            <p:ph idx="1"/>
          </p:nvPr>
        </p:nvSpPr>
        <p:spPr>
          <a:xfrm>
            <a:off x="1447800" y="3323840"/>
            <a:ext cx="10287000" cy="4953000"/>
          </a:xfrm>
        </p:spPr>
        <p:txBody>
          <a:bodyPr>
            <a:noAutofit/>
          </a:bodyPr>
          <a:lstStyle/>
          <a:p>
            <a:r>
              <a:rPr lang="en-US" sz="3000" b="1" dirty="0">
                <a:latin typeface="Arial" panose="020B0604020202020204" pitchFamily="34" charset="0"/>
                <a:cs typeface="Arial" panose="020B0604020202020204" pitchFamily="34" charset="0"/>
              </a:rPr>
              <a:t>Adam Leiser (Chairperson) term expires March, 2021</a:t>
            </a:r>
          </a:p>
          <a:p>
            <a:endParaRPr lang="en-US" sz="3000" b="1" dirty="0">
              <a:latin typeface="Arial" panose="020B0604020202020204" pitchFamily="34" charset="0"/>
              <a:cs typeface="Arial" panose="020B0604020202020204" pitchFamily="34" charset="0"/>
            </a:endParaRPr>
          </a:p>
          <a:p>
            <a:r>
              <a:rPr lang="en-US" sz="3000" b="1" dirty="0">
                <a:latin typeface="Arial" panose="020B0604020202020204" pitchFamily="34" charset="0"/>
                <a:cs typeface="Arial" panose="020B0604020202020204" pitchFamily="34" charset="0"/>
              </a:rPr>
              <a:t>Kathy Koziell – term expires March, 2022</a:t>
            </a:r>
          </a:p>
          <a:p>
            <a:endParaRPr lang="en-US" sz="3000" b="1" dirty="0">
              <a:latin typeface="Arial" panose="020B0604020202020204" pitchFamily="34" charset="0"/>
              <a:cs typeface="Arial" panose="020B0604020202020204" pitchFamily="34" charset="0"/>
            </a:endParaRPr>
          </a:p>
          <a:p>
            <a:r>
              <a:rPr lang="en-US" sz="3000" b="1" dirty="0">
                <a:latin typeface="Arial" panose="020B0604020202020204" pitchFamily="34" charset="0"/>
                <a:cs typeface="Arial" panose="020B0604020202020204" pitchFamily="34" charset="0"/>
              </a:rPr>
              <a:t>Jay Buckley – term expires March, 2020</a:t>
            </a:r>
          </a:p>
          <a:p>
            <a:endParaRPr lang="en-US" sz="3000" dirty="0">
              <a:solidFill>
                <a:srgbClr val="404040"/>
              </a:solidFill>
            </a:endParaRPr>
          </a:p>
        </p:txBody>
      </p:sp>
      <p:pic>
        <p:nvPicPr>
          <p:cNvPr id="4" name="Picture 3">
            <a:extLst>
              <a:ext uri="{FF2B5EF4-FFF2-40B4-BE49-F238E27FC236}">
                <a16:creationId xmlns:a16="http://schemas.microsoft.com/office/drawing/2014/main" id="{DC7729A4-F58E-450E-A649-28B1814960F6}"/>
              </a:ext>
            </a:extLst>
          </p:cNvPr>
          <p:cNvPicPr>
            <a:picLocks noChangeAspect="1"/>
          </p:cNvPicPr>
          <p:nvPr/>
        </p:nvPicPr>
        <p:blipFill>
          <a:blip r:embed="rId2"/>
          <a:stretch>
            <a:fillRect/>
          </a:stretch>
        </p:blipFill>
        <p:spPr>
          <a:xfrm>
            <a:off x="10058400" y="457200"/>
            <a:ext cx="1074513" cy="1120237"/>
          </a:xfrm>
          <a:prstGeom prst="rect">
            <a:avLst/>
          </a:prstGeom>
        </p:spPr>
      </p:pic>
    </p:spTree>
    <p:extLst>
      <p:ext uri="{BB962C8B-B14F-4D97-AF65-F5344CB8AC3E}">
        <p14:creationId xmlns:p14="http://schemas.microsoft.com/office/powerpoint/2010/main" val="3242619298"/>
      </p:ext>
    </p:extLst>
  </p:cSld>
  <p:clrMapOvr>
    <a:overrideClrMapping bg1="lt1" tx1="dk1" bg2="lt2" tx2="dk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14800" y="774175"/>
            <a:ext cx="3581400" cy="659604"/>
          </a:xfrm>
          <a:solidFill>
            <a:schemeClr val="bg1">
              <a:lumMod val="95000"/>
            </a:schemeClr>
          </a:solidFill>
        </p:spPr>
        <p:txBody>
          <a:bodyPr>
            <a:noAutofit/>
          </a:bodyPr>
          <a:lstStyle/>
          <a:p>
            <a:r>
              <a:rPr lang="en-US" sz="3600" dirty="0">
                <a:latin typeface="Cooper Black" panose="0208090404030B020404" pitchFamily="18" charset="0"/>
              </a:rPr>
              <a:t>2024 Budget</a:t>
            </a:r>
          </a:p>
        </p:txBody>
      </p:sp>
      <p:sp>
        <p:nvSpPr>
          <p:cNvPr id="3" name="Content Placeholder 2"/>
          <p:cNvSpPr>
            <a:spLocks noGrp="1"/>
          </p:cNvSpPr>
          <p:nvPr>
            <p:ph idx="1"/>
          </p:nvPr>
        </p:nvSpPr>
        <p:spPr>
          <a:xfrm>
            <a:off x="3498199" y="3188077"/>
            <a:ext cx="5066936" cy="2690062"/>
          </a:xfrm>
        </p:spPr>
        <p:txBody>
          <a:bodyPr>
            <a:normAutofit fontScale="62500" lnSpcReduction="20000"/>
          </a:bodyPr>
          <a:lstStyle/>
          <a:p>
            <a:endParaRPr lang="en-US" dirty="0">
              <a:solidFill>
                <a:srgbClr val="404040"/>
              </a:solidFill>
            </a:endParaRPr>
          </a:p>
          <a:p>
            <a:endParaRPr lang="en-US" dirty="0">
              <a:solidFill>
                <a:srgbClr val="404040"/>
              </a:solidFill>
            </a:endParaRPr>
          </a:p>
          <a:p>
            <a:endParaRPr lang="en-US" dirty="0">
              <a:solidFill>
                <a:srgbClr val="404040"/>
              </a:solidFill>
            </a:endParaRPr>
          </a:p>
          <a:p>
            <a:endParaRPr lang="en-US" dirty="0">
              <a:solidFill>
                <a:srgbClr val="404040"/>
              </a:solidFill>
            </a:endParaRPr>
          </a:p>
          <a:p>
            <a:endParaRPr lang="en-US" dirty="0">
              <a:solidFill>
                <a:srgbClr val="404040"/>
              </a:solidFill>
            </a:endParaRPr>
          </a:p>
          <a:p>
            <a:endParaRPr lang="en-US" dirty="0">
              <a:solidFill>
                <a:srgbClr val="404040"/>
              </a:solidFill>
            </a:endParaRPr>
          </a:p>
          <a:p>
            <a:pPr marL="0" indent="0">
              <a:buNone/>
            </a:pPr>
            <a:r>
              <a:rPr lang="en-US" sz="1800" dirty="0">
                <a:solidFill>
                  <a:srgbClr val="404040"/>
                </a:solidFill>
              </a:rPr>
              <a:t>           </a:t>
            </a:r>
          </a:p>
        </p:txBody>
      </p:sp>
      <p:pic>
        <p:nvPicPr>
          <p:cNvPr id="4" name="Picture 3">
            <a:extLst>
              <a:ext uri="{FF2B5EF4-FFF2-40B4-BE49-F238E27FC236}">
                <a16:creationId xmlns:a16="http://schemas.microsoft.com/office/drawing/2014/main" id="{0AD09098-DFDC-4AE9-8539-5CF87DFF0117}"/>
              </a:ext>
            </a:extLst>
          </p:cNvPr>
          <p:cNvPicPr>
            <a:picLocks noChangeAspect="1"/>
          </p:cNvPicPr>
          <p:nvPr/>
        </p:nvPicPr>
        <p:blipFill>
          <a:blip r:embed="rId2"/>
          <a:stretch>
            <a:fillRect/>
          </a:stretch>
        </p:blipFill>
        <p:spPr>
          <a:xfrm>
            <a:off x="8176562" y="234274"/>
            <a:ext cx="1074513" cy="1120237"/>
          </a:xfrm>
          <a:prstGeom prst="rect">
            <a:avLst/>
          </a:prstGeom>
        </p:spPr>
      </p:pic>
      <p:sp>
        <p:nvSpPr>
          <p:cNvPr id="5" name="TextBox 4">
            <a:extLst>
              <a:ext uri="{FF2B5EF4-FFF2-40B4-BE49-F238E27FC236}">
                <a16:creationId xmlns:a16="http://schemas.microsoft.com/office/drawing/2014/main" id="{87542EF5-0976-4FC1-A2AF-B22BAAA03F62}"/>
              </a:ext>
            </a:extLst>
          </p:cNvPr>
          <p:cNvSpPr txBox="1"/>
          <p:nvPr/>
        </p:nvSpPr>
        <p:spPr>
          <a:xfrm>
            <a:off x="3518422" y="3505918"/>
            <a:ext cx="5195396" cy="300082"/>
          </a:xfrm>
          <a:prstGeom prst="rect">
            <a:avLst/>
          </a:prstGeom>
          <a:noFill/>
        </p:spPr>
        <p:txBody>
          <a:bodyPr wrap="square" rtlCol="0">
            <a:spAutoFit/>
          </a:bodyPr>
          <a:lstStyle/>
          <a:p>
            <a:endParaRPr lang="en-US" sz="1350" b="1" dirty="0"/>
          </a:p>
        </p:txBody>
      </p:sp>
      <p:sp>
        <p:nvSpPr>
          <p:cNvPr id="9" name="Content Placeholder 2">
            <a:extLst>
              <a:ext uri="{FF2B5EF4-FFF2-40B4-BE49-F238E27FC236}">
                <a16:creationId xmlns:a16="http://schemas.microsoft.com/office/drawing/2014/main" id="{F95BD561-0CD3-48D6-AE04-1E925BC4BADF}"/>
              </a:ext>
            </a:extLst>
          </p:cNvPr>
          <p:cNvSpPr txBox="1">
            <a:spLocks/>
          </p:cNvSpPr>
          <p:nvPr/>
        </p:nvSpPr>
        <p:spPr>
          <a:xfrm>
            <a:off x="1371600" y="1752601"/>
            <a:ext cx="9982199" cy="6617224"/>
          </a:xfrm>
          <a:prstGeom prst="rect">
            <a:avLst/>
          </a:prstGeom>
        </p:spPr>
        <p:txBody>
          <a:bodyPr vert="horz" lIns="68580" tIns="34290" rIns="68580" bIns="34290" rtlCol="0">
            <a:norm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44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59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28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a:buClrTx/>
              <a:buFont typeface="Wingdings" panose="05000000000000000000" pitchFamily="2" charset="2"/>
              <a:buChar char="§"/>
            </a:pPr>
            <a:r>
              <a:rPr lang="en-US" sz="3000" b="1" dirty="0">
                <a:latin typeface="Arial" panose="020B0604020202020204" pitchFamily="34" charset="0"/>
                <a:cs typeface="Arial" panose="020B0604020202020204" pitchFamily="34" charset="0"/>
              </a:rPr>
              <a:t>Operations $735,000 (two bonds are done from budget)</a:t>
            </a:r>
          </a:p>
          <a:p>
            <a:pPr marL="0" indent="0">
              <a:buClrTx/>
              <a:buNone/>
            </a:pPr>
            <a:r>
              <a:rPr lang="en-US" sz="3000" b="1" dirty="0">
                <a:latin typeface="Arial" panose="020B0604020202020204" pitchFamily="34" charset="0"/>
                <a:cs typeface="Arial" panose="020B0604020202020204" pitchFamily="34" charset="0"/>
              </a:rPr>
              <a:t> </a:t>
            </a:r>
          </a:p>
          <a:p>
            <a:pPr>
              <a:buClrTx/>
              <a:buFont typeface="Wingdings" panose="05000000000000000000" pitchFamily="2" charset="2"/>
              <a:buChar char="§"/>
            </a:pPr>
            <a:r>
              <a:rPr lang="en-US" sz="3000" b="1" dirty="0">
                <a:latin typeface="Arial" panose="020B0604020202020204" pitchFamily="34" charset="0"/>
                <a:cs typeface="Arial" panose="020B0604020202020204" pitchFamily="34" charset="0"/>
              </a:rPr>
              <a:t>Water pipe replacement bond ($150,000)</a:t>
            </a:r>
          </a:p>
          <a:p>
            <a:pPr>
              <a:buClrTx/>
              <a:buFont typeface="Wingdings" panose="05000000000000000000" pitchFamily="2" charset="2"/>
              <a:buChar char="§"/>
            </a:pPr>
            <a:endParaRPr lang="en-US" sz="3000" b="1" dirty="0">
              <a:latin typeface="Arial" panose="020B0604020202020204" pitchFamily="34" charset="0"/>
              <a:cs typeface="Arial" panose="020B0604020202020204" pitchFamily="34" charset="0"/>
            </a:endParaRPr>
          </a:p>
          <a:p>
            <a:pPr>
              <a:buClrTx/>
              <a:buFont typeface="Wingdings" panose="05000000000000000000" pitchFamily="2" charset="2"/>
              <a:buChar char="§"/>
            </a:pPr>
            <a:r>
              <a:rPr lang="en-US" sz="3000" b="1" dirty="0">
                <a:latin typeface="Arial" panose="020B0604020202020204" pitchFamily="34" charset="0"/>
                <a:cs typeface="Arial" panose="020B0604020202020204" pitchFamily="34" charset="0"/>
              </a:rPr>
              <a:t>Repaving </a:t>
            </a:r>
            <a:r>
              <a:rPr lang="en-US" sz="3000" b="1" dirty="0" err="1">
                <a:latin typeface="Arial" panose="020B0604020202020204" pitchFamily="34" charset="0"/>
                <a:cs typeface="Arial" panose="020B0604020202020204" pitchFamily="34" charset="0"/>
              </a:rPr>
              <a:t>Eidelweiss</a:t>
            </a:r>
            <a:r>
              <a:rPr lang="en-US" sz="3000" b="1" dirty="0">
                <a:latin typeface="Arial" panose="020B0604020202020204" pitchFamily="34" charset="0"/>
                <a:cs typeface="Arial" panose="020B0604020202020204" pitchFamily="34" charset="0"/>
              </a:rPr>
              <a:t> Drive bond (80,000) </a:t>
            </a:r>
          </a:p>
          <a:p>
            <a:pPr>
              <a:buClrTx/>
              <a:buFont typeface="Wingdings" panose="05000000000000000000" pitchFamily="2" charset="2"/>
              <a:buChar char="§"/>
            </a:pPr>
            <a:endParaRPr lang="en-US" sz="3000" b="1" dirty="0">
              <a:latin typeface="Arial" panose="020B0604020202020204" pitchFamily="34" charset="0"/>
              <a:cs typeface="Arial" panose="020B0604020202020204" pitchFamily="34" charset="0"/>
            </a:endParaRPr>
          </a:p>
          <a:p>
            <a:pPr>
              <a:buClrTx/>
              <a:buFont typeface="Wingdings" panose="05000000000000000000" pitchFamily="2" charset="2"/>
              <a:buChar char="§"/>
            </a:pPr>
            <a:r>
              <a:rPr lang="en-US" sz="3000" b="1" dirty="0">
                <a:latin typeface="Arial" panose="020B0604020202020204" pitchFamily="34" charset="0"/>
                <a:cs typeface="Arial" panose="020B0604020202020204" pitchFamily="34" charset="0"/>
              </a:rPr>
              <a:t>Capital Reserve Deposits or other warrant articles ($30,000)</a:t>
            </a:r>
          </a:p>
          <a:p>
            <a:pPr>
              <a:buClrTx/>
              <a:buFont typeface="Wingdings" panose="05000000000000000000" pitchFamily="2" charset="2"/>
              <a:buChar char="§"/>
            </a:pPr>
            <a:endParaRPr lang="en-US" sz="2600" b="1" dirty="0">
              <a:latin typeface="Arial" panose="020B0604020202020204" pitchFamily="34" charset="0"/>
              <a:cs typeface="Arial" panose="020B0604020202020204" pitchFamily="34" charset="0"/>
            </a:endParaRPr>
          </a:p>
          <a:p>
            <a:endParaRPr lang="en-US" sz="1350" dirty="0"/>
          </a:p>
        </p:txBody>
      </p:sp>
    </p:spTree>
    <p:extLst>
      <p:ext uri="{BB962C8B-B14F-4D97-AF65-F5344CB8AC3E}">
        <p14:creationId xmlns:p14="http://schemas.microsoft.com/office/powerpoint/2010/main" val="1910173587"/>
      </p:ext>
    </p:extLst>
  </p:cSld>
  <p:clrMapOvr>
    <a:overrideClrMapping bg1="lt1" tx1="dk1" bg2="lt2" tx2="dk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0979" y="673966"/>
            <a:ext cx="3710041" cy="506542"/>
          </a:xfrm>
          <a:solidFill>
            <a:schemeClr val="bg1">
              <a:lumMod val="95000"/>
            </a:schemeClr>
          </a:solidFill>
        </p:spPr>
        <p:txBody>
          <a:bodyPr>
            <a:noAutofit/>
          </a:bodyPr>
          <a:lstStyle/>
          <a:p>
            <a:r>
              <a:rPr lang="en-US" sz="3600" dirty="0">
                <a:latin typeface="Cooper Black" panose="0208090404030B020404" pitchFamily="18" charset="0"/>
              </a:rPr>
              <a:t>2025 Budget</a:t>
            </a:r>
          </a:p>
        </p:txBody>
      </p:sp>
      <p:sp>
        <p:nvSpPr>
          <p:cNvPr id="3" name="Content Placeholder 2"/>
          <p:cNvSpPr>
            <a:spLocks noGrp="1"/>
          </p:cNvSpPr>
          <p:nvPr>
            <p:ph idx="1"/>
          </p:nvPr>
        </p:nvSpPr>
        <p:spPr>
          <a:xfrm>
            <a:off x="2573790" y="3188077"/>
            <a:ext cx="8170410" cy="5028686"/>
          </a:xfrm>
        </p:spPr>
        <p:txBody>
          <a:bodyPr>
            <a:normAutofit/>
          </a:bodyPr>
          <a:lstStyle/>
          <a:p>
            <a:endParaRPr lang="en-US" dirty="0">
              <a:solidFill>
                <a:srgbClr val="404040"/>
              </a:solidFill>
            </a:endParaRPr>
          </a:p>
          <a:p>
            <a:endParaRPr lang="en-US" dirty="0">
              <a:solidFill>
                <a:srgbClr val="404040"/>
              </a:solidFill>
            </a:endParaRPr>
          </a:p>
          <a:p>
            <a:endParaRPr lang="en-US" dirty="0">
              <a:solidFill>
                <a:srgbClr val="404040"/>
              </a:solidFill>
            </a:endParaRPr>
          </a:p>
          <a:p>
            <a:endParaRPr lang="en-US" dirty="0">
              <a:solidFill>
                <a:srgbClr val="404040"/>
              </a:solidFill>
            </a:endParaRPr>
          </a:p>
          <a:p>
            <a:endParaRPr lang="en-US" dirty="0">
              <a:solidFill>
                <a:srgbClr val="404040"/>
              </a:solidFill>
            </a:endParaRPr>
          </a:p>
          <a:p>
            <a:endParaRPr lang="en-US" dirty="0">
              <a:solidFill>
                <a:srgbClr val="404040"/>
              </a:solidFill>
            </a:endParaRPr>
          </a:p>
          <a:p>
            <a:pPr marL="0" indent="0">
              <a:buNone/>
            </a:pPr>
            <a:r>
              <a:rPr lang="en-US" sz="1800" dirty="0">
                <a:solidFill>
                  <a:srgbClr val="404040"/>
                </a:solidFill>
              </a:rPr>
              <a:t>           </a:t>
            </a:r>
          </a:p>
        </p:txBody>
      </p:sp>
      <p:pic>
        <p:nvPicPr>
          <p:cNvPr id="4" name="Picture 3">
            <a:extLst>
              <a:ext uri="{FF2B5EF4-FFF2-40B4-BE49-F238E27FC236}">
                <a16:creationId xmlns:a16="http://schemas.microsoft.com/office/drawing/2014/main" id="{0AD09098-DFDC-4AE9-8539-5CF87DFF0117}"/>
              </a:ext>
            </a:extLst>
          </p:cNvPr>
          <p:cNvPicPr>
            <a:picLocks noChangeAspect="1"/>
          </p:cNvPicPr>
          <p:nvPr/>
        </p:nvPicPr>
        <p:blipFill>
          <a:blip r:embed="rId2"/>
          <a:stretch>
            <a:fillRect/>
          </a:stretch>
        </p:blipFill>
        <p:spPr>
          <a:xfrm>
            <a:off x="10744200" y="345040"/>
            <a:ext cx="1074513" cy="1120237"/>
          </a:xfrm>
          <a:prstGeom prst="rect">
            <a:avLst/>
          </a:prstGeom>
        </p:spPr>
      </p:pic>
      <p:sp>
        <p:nvSpPr>
          <p:cNvPr id="5" name="TextBox 4">
            <a:extLst>
              <a:ext uri="{FF2B5EF4-FFF2-40B4-BE49-F238E27FC236}">
                <a16:creationId xmlns:a16="http://schemas.microsoft.com/office/drawing/2014/main" id="{87542EF5-0976-4FC1-A2AF-B22BAAA03F62}"/>
              </a:ext>
            </a:extLst>
          </p:cNvPr>
          <p:cNvSpPr txBox="1"/>
          <p:nvPr/>
        </p:nvSpPr>
        <p:spPr>
          <a:xfrm>
            <a:off x="3518422" y="3505918"/>
            <a:ext cx="5195396" cy="300082"/>
          </a:xfrm>
          <a:prstGeom prst="rect">
            <a:avLst/>
          </a:prstGeom>
          <a:noFill/>
        </p:spPr>
        <p:txBody>
          <a:bodyPr wrap="square" rtlCol="0">
            <a:spAutoFit/>
          </a:bodyPr>
          <a:lstStyle/>
          <a:p>
            <a:endParaRPr lang="en-US" sz="1350" b="1" dirty="0"/>
          </a:p>
        </p:txBody>
      </p:sp>
      <p:sp>
        <p:nvSpPr>
          <p:cNvPr id="9" name="Content Placeholder 2">
            <a:extLst>
              <a:ext uri="{FF2B5EF4-FFF2-40B4-BE49-F238E27FC236}">
                <a16:creationId xmlns:a16="http://schemas.microsoft.com/office/drawing/2014/main" id="{9DE1763B-CFAE-4FBB-BB2F-62EB123B4052}"/>
              </a:ext>
            </a:extLst>
          </p:cNvPr>
          <p:cNvSpPr txBox="1">
            <a:spLocks/>
          </p:cNvSpPr>
          <p:nvPr/>
        </p:nvSpPr>
        <p:spPr>
          <a:xfrm>
            <a:off x="2277495" y="2481547"/>
            <a:ext cx="8762999" cy="5778363"/>
          </a:xfrm>
          <a:prstGeom prst="rect">
            <a:avLst/>
          </a:prstGeom>
        </p:spPr>
        <p:txBody>
          <a:bodyPr vert="horz" lIns="68580" tIns="34290" rIns="68580" bIns="34290" rtlCol="0">
            <a:norm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44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59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28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a:buClrTx/>
              <a:buFont typeface="Wingdings" panose="05000000000000000000" pitchFamily="2" charset="2"/>
              <a:buChar char="§"/>
            </a:pPr>
            <a:r>
              <a:rPr lang="en-US" sz="3000" b="1" dirty="0">
                <a:latin typeface="Arial" panose="020B0604020202020204" pitchFamily="34" charset="0"/>
                <a:cs typeface="Arial" panose="020B0604020202020204" pitchFamily="34" charset="0"/>
              </a:rPr>
              <a:t>Operations $760,000</a:t>
            </a:r>
          </a:p>
          <a:p>
            <a:pPr>
              <a:buClrTx/>
              <a:buFont typeface="Wingdings" panose="05000000000000000000" pitchFamily="2" charset="2"/>
              <a:buChar char="§"/>
            </a:pPr>
            <a:endParaRPr lang="en-US" sz="3000" b="1" dirty="0">
              <a:latin typeface="Arial" panose="020B0604020202020204" pitchFamily="34" charset="0"/>
              <a:cs typeface="Arial" panose="020B0604020202020204" pitchFamily="34" charset="0"/>
            </a:endParaRPr>
          </a:p>
          <a:p>
            <a:pPr>
              <a:buClrTx/>
              <a:buFont typeface="Wingdings" panose="05000000000000000000" pitchFamily="2" charset="2"/>
              <a:buChar char="§"/>
            </a:pPr>
            <a:r>
              <a:rPr lang="en-US" sz="3000" b="1" dirty="0">
                <a:latin typeface="Arial" panose="020B0604020202020204" pitchFamily="34" charset="0"/>
                <a:cs typeface="Arial" panose="020B0604020202020204" pitchFamily="34" charset="0"/>
              </a:rPr>
              <a:t>1 ½” </a:t>
            </a:r>
            <a:r>
              <a:rPr lang="en-US" sz="3000" b="1" dirty="0" err="1">
                <a:latin typeface="Arial" panose="020B0604020202020204" pitchFamily="34" charset="0"/>
                <a:cs typeface="Arial" panose="020B0604020202020204" pitchFamily="34" charset="0"/>
              </a:rPr>
              <a:t>Eidelweiss</a:t>
            </a:r>
            <a:r>
              <a:rPr lang="en-US" sz="3000" b="1" dirty="0">
                <a:latin typeface="Arial" panose="020B0604020202020204" pitchFamily="34" charset="0"/>
                <a:cs typeface="Arial" panose="020B0604020202020204" pitchFamily="34" charset="0"/>
              </a:rPr>
              <a:t> Drive bond (80,000)</a:t>
            </a:r>
          </a:p>
          <a:p>
            <a:pPr>
              <a:buClrTx/>
              <a:buFont typeface="Wingdings" panose="05000000000000000000" pitchFamily="2" charset="2"/>
              <a:buChar char="§"/>
            </a:pPr>
            <a:endParaRPr lang="en-US" sz="3000" b="1" dirty="0">
              <a:latin typeface="Arial" panose="020B0604020202020204" pitchFamily="34" charset="0"/>
              <a:cs typeface="Arial" panose="020B0604020202020204" pitchFamily="34" charset="0"/>
            </a:endParaRPr>
          </a:p>
          <a:p>
            <a:pPr>
              <a:buClrTx/>
              <a:buFont typeface="Wingdings" panose="05000000000000000000" pitchFamily="2" charset="2"/>
              <a:buChar char="§"/>
            </a:pPr>
            <a:r>
              <a:rPr lang="en-US" sz="3000" b="1" dirty="0">
                <a:latin typeface="Arial" panose="020B0604020202020204" pitchFamily="34" charset="0"/>
                <a:cs typeface="Arial" panose="020B0604020202020204" pitchFamily="34" charset="0"/>
              </a:rPr>
              <a:t>Water Pipe Replacement bond- ($150,000)</a:t>
            </a:r>
          </a:p>
          <a:p>
            <a:pPr>
              <a:buClrTx/>
              <a:buFont typeface="Wingdings" panose="05000000000000000000" pitchFamily="2" charset="2"/>
              <a:buChar char="§"/>
            </a:pPr>
            <a:endParaRPr lang="en-US" sz="3000" b="1" dirty="0">
              <a:latin typeface="Arial" panose="020B0604020202020204" pitchFamily="34" charset="0"/>
              <a:cs typeface="Arial" panose="020B0604020202020204" pitchFamily="34" charset="0"/>
            </a:endParaRPr>
          </a:p>
          <a:p>
            <a:pPr>
              <a:buClrTx/>
              <a:buFont typeface="Wingdings" panose="05000000000000000000" pitchFamily="2" charset="2"/>
              <a:buChar char="§"/>
            </a:pPr>
            <a:r>
              <a:rPr lang="en-US" sz="3000" b="1" dirty="0">
                <a:latin typeface="Arial" panose="020B0604020202020204" pitchFamily="34" charset="0"/>
                <a:cs typeface="Arial" panose="020B0604020202020204" pitchFamily="34" charset="0"/>
              </a:rPr>
              <a:t>Capital Reserve Deposits or other warrant articles - $30,000</a:t>
            </a:r>
          </a:p>
          <a:p>
            <a:pPr>
              <a:buClrTx/>
              <a:buFont typeface="Wingdings" panose="05000000000000000000" pitchFamily="2" charset="2"/>
              <a:buChar char="§"/>
            </a:pPr>
            <a:endParaRPr lang="en-US" sz="2000" b="1" dirty="0">
              <a:latin typeface="Arial" panose="020B0604020202020204" pitchFamily="34" charset="0"/>
              <a:cs typeface="Arial" panose="020B0604020202020204" pitchFamily="34" charset="0"/>
            </a:endParaRPr>
          </a:p>
          <a:p>
            <a:endParaRPr lang="en-US" sz="2000" b="1" dirty="0"/>
          </a:p>
        </p:txBody>
      </p:sp>
    </p:spTree>
    <p:extLst>
      <p:ext uri="{BB962C8B-B14F-4D97-AF65-F5344CB8AC3E}">
        <p14:creationId xmlns:p14="http://schemas.microsoft.com/office/powerpoint/2010/main" val="2309531371"/>
      </p:ext>
    </p:extLst>
  </p:cSld>
  <p:clrMapOvr>
    <a:overrideClrMapping bg1="lt1" tx1="dk1" bg2="lt2" tx2="dk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42134" y="800883"/>
            <a:ext cx="3677866" cy="632897"/>
          </a:xfrm>
          <a:solidFill>
            <a:schemeClr val="bg1">
              <a:lumMod val="95000"/>
            </a:schemeClr>
          </a:solidFill>
        </p:spPr>
        <p:txBody>
          <a:bodyPr>
            <a:noAutofit/>
          </a:bodyPr>
          <a:lstStyle/>
          <a:p>
            <a:r>
              <a:rPr lang="en-US" sz="3600" dirty="0">
                <a:latin typeface="Cooper Black" panose="0208090404030B020404" pitchFamily="18" charset="0"/>
              </a:rPr>
              <a:t>2026 Budget</a:t>
            </a:r>
          </a:p>
        </p:txBody>
      </p:sp>
      <p:sp>
        <p:nvSpPr>
          <p:cNvPr id="3" name="Content Placeholder 2"/>
          <p:cNvSpPr>
            <a:spLocks noGrp="1"/>
          </p:cNvSpPr>
          <p:nvPr>
            <p:ph idx="1"/>
          </p:nvPr>
        </p:nvSpPr>
        <p:spPr>
          <a:xfrm>
            <a:off x="3498199" y="3188077"/>
            <a:ext cx="5066936" cy="2690062"/>
          </a:xfrm>
        </p:spPr>
        <p:txBody>
          <a:bodyPr>
            <a:normAutofit fontScale="62500" lnSpcReduction="20000"/>
          </a:bodyPr>
          <a:lstStyle/>
          <a:p>
            <a:endParaRPr lang="en-US" dirty="0">
              <a:solidFill>
                <a:srgbClr val="404040"/>
              </a:solidFill>
            </a:endParaRPr>
          </a:p>
          <a:p>
            <a:endParaRPr lang="en-US" dirty="0">
              <a:solidFill>
                <a:srgbClr val="404040"/>
              </a:solidFill>
            </a:endParaRPr>
          </a:p>
          <a:p>
            <a:endParaRPr lang="en-US" dirty="0">
              <a:solidFill>
                <a:srgbClr val="404040"/>
              </a:solidFill>
            </a:endParaRPr>
          </a:p>
          <a:p>
            <a:endParaRPr lang="en-US" dirty="0">
              <a:solidFill>
                <a:srgbClr val="404040"/>
              </a:solidFill>
            </a:endParaRPr>
          </a:p>
          <a:p>
            <a:endParaRPr lang="en-US" dirty="0">
              <a:solidFill>
                <a:srgbClr val="404040"/>
              </a:solidFill>
            </a:endParaRPr>
          </a:p>
          <a:p>
            <a:endParaRPr lang="en-US" dirty="0">
              <a:solidFill>
                <a:srgbClr val="404040"/>
              </a:solidFill>
            </a:endParaRPr>
          </a:p>
          <a:p>
            <a:pPr marL="0" indent="0">
              <a:buNone/>
            </a:pPr>
            <a:r>
              <a:rPr lang="en-US" sz="1800" dirty="0">
                <a:solidFill>
                  <a:srgbClr val="404040"/>
                </a:solidFill>
              </a:rPr>
              <a:t>           </a:t>
            </a:r>
          </a:p>
        </p:txBody>
      </p:sp>
      <p:pic>
        <p:nvPicPr>
          <p:cNvPr id="4" name="Picture 3">
            <a:extLst>
              <a:ext uri="{FF2B5EF4-FFF2-40B4-BE49-F238E27FC236}">
                <a16:creationId xmlns:a16="http://schemas.microsoft.com/office/drawing/2014/main" id="{0AD09098-DFDC-4AE9-8539-5CF87DFF0117}"/>
              </a:ext>
            </a:extLst>
          </p:cNvPr>
          <p:cNvPicPr>
            <a:picLocks noChangeAspect="1"/>
          </p:cNvPicPr>
          <p:nvPr/>
        </p:nvPicPr>
        <p:blipFill>
          <a:blip r:embed="rId2"/>
          <a:stretch>
            <a:fillRect/>
          </a:stretch>
        </p:blipFill>
        <p:spPr>
          <a:xfrm>
            <a:off x="10668187" y="386321"/>
            <a:ext cx="1074513" cy="1120237"/>
          </a:xfrm>
          <a:prstGeom prst="rect">
            <a:avLst/>
          </a:prstGeom>
        </p:spPr>
      </p:pic>
      <p:sp>
        <p:nvSpPr>
          <p:cNvPr id="5" name="TextBox 4">
            <a:extLst>
              <a:ext uri="{FF2B5EF4-FFF2-40B4-BE49-F238E27FC236}">
                <a16:creationId xmlns:a16="http://schemas.microsoft.com/office/drawing/2014/main" id="{87542EF5-0976-4FC1-A2AF-B22BAAA03F62}"/>
              </a:ext>
            </a:extLst>
          </p:cNvPr>
          <p:cNvSpPr txBox="1"/>
          <p:nvPr/>
        </p:nvSpPr>
        <p:spPr>
          <a:xfrm>
            <a:off x="3518422" y="3505918"/>
            <a:ext cx="5195396" cy="300082"/>
          </a:xfrm>
          <a:prstGeom prst="rect">
            <a:avLst/>
          </a:prstGeom>
          <a:noFill/>
        </p:spPr>
        <p:txBody>
          <a:bodyPr wrap="square" rtlCol="0">
            <a:spAutoFit/>
          </a:bodyPr>
          <a:lstStyle/>
          <a:p>
            <a:endParaRPr lang="en-US" sz="1350" b="1" dirty="0"/>
          </a:p>
        </p:txBody>
      </p:sp>
      <p:sp>
        <p:nvSpPr>
          <p:cNvPr id="9" name="Content Placeholder 2">
            <a:extLst>
              <a:ext uri="{FF2B5EF4-FFF2-40B4-BE49-F238E27FC236}">
                <a16:creationId xmlns:a16="http://schemas.microsoft.com/office/drawing/2014/main" id="{EC555876-941F-43B4-BD74-F905DAB9D78E}"/>
              </a:ext>
            </a:extLst>
          </p:cNvPr>
          <p:cNvSpPr txBox="1">
            <a:spLocks/>
          </p:cNvSpPr>
          <p:nvPr/>
        </p:nvSpPr>
        <p:spPr>
          <a:xfrm>
            <a:off x="2057400" y="2514600"/>
            <a:ext cx="9372600" cy="5257800"/>
          </a:xfrm>
          <a:prstGeom prst="rect">
            <a:avLst/>
          </a:prstGeom>
        </p:spPr>
        <p:txBody>
          <a:bodyPr vert="horz" lIns="68580" tIns="34290" rIns="68580" bIns="34290" rtlCol="0">
            <a:norm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44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59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28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a:buClrTx/>
              <a:buFont typeface="Wingdings" panose="05000000000000000000" pitchFamily="2" charset="2"/>
              <a:buChar char="§"/>
            </a:pPr>
            <a:r>
              <a:rPr lang="en-US" sz="3000" b="1" dirty="0">
                <a:latin typeface="Arial" panose="020B0604020202020204" pitchFamily="34" charset="0"/>
                <a:cs typeface="Arial" panose="020B0604020202020204" pitchFamily="34" charset="0"/>
              </a:rPr>
              <a:t>Operations $770,000</a:t>
            </a:r>
          </a:p>
          <a:p>
            <a:pPr>
              <a:buClrTx/>
              <a:buFont typeface="Wingdings" panose="05000000000000000000" pitchFamily="2" charset="2"/>
              <a:buChar char="§"/>
            </a:pPr>
            <a:endParaRPr lang="en-US" sz="3000" b="1" dirty="0">
              <a:latin typeface="Arial" panose="020B0604020202020204" pitchFamily="34" charset="0"/>
              <a:cs typeface="Arial" panose="020B0604020202020204" pitchFamily="34" charset="0"/>
            </a:endParaRPr>
          </a:p>
          <a:p>
            <a:pPr>
              <a:buClrTx/>
              <a:buFont typeface="Wingdings" panose="05000000000000000000" pitchFamily="2" charset="2"/>
              <a:buChar char="§"/>
            </a:pPr>
            <a:r>
              <a:rPr lang="en-US" sz="3000" b="1" dirty="0">
                <a:latin typeface="Arial" panose="020B0604020202020204" pitchFamily="34" charset="0"/>
                <a:cs typeface="Arial" panose="020B0604020202020204" pitchFamily="34" charset="0"/>
              </a:rPr>
              <a:t>Replacement of 5500 ($100,000)</a:t>
            </a:r>
          </a:p>
          <a:p>
            <a:pPr>
              <a:buClrTx/>
              <a:buFont typeface="Wingdings" panose="05000000000000000000" pitchFamily="2" charset="2"/>
              <a:buChar char="§"/>
            </a:pPr>
            <a:endParaRPr lang="en-US" sz="3000" b="1" dirty="0">
              <a:latin typeface="Arial" panose="020B0604020202020204" pitchFamily="34" charset="0"/>
              <a:cs typeface="Arial" panose="020B0604020202020204" pitchFamily="34" charset="0"/>
            </a:endParaRPr>
          </a:p>
          <a:p>
            <a:pPr>
              <a:buClrTx/>
              <a:buFont typeface="Wingdings" panose="05000000000000000000" pitchFamily="2" charset="2"/>
              <a:buChar char="§"/>
            </a:pPr>
            <a:r>
              <a:rPr lang="en-US" sz="3000" b="1" dirty="0">
                <a:latin typeface="Arial" panose="020B0604020202020204" pitchFamily="34" charset="0"/>
                <a:cs typeface="Arial" panose="020B0604020202020204" pitchFamily="34" charset="0"/>
              </a:rPr>
              <a:t>Water system priority 4 (three water tanks) - $60,000</a:t>
            </a:r>
          </a:p>
          <a:p>
            <a:pPr>
              <a:buClrTx/>
              <a:buFont typeface="Wingdings" panose="05000000000000000000" pitchFamily="2" charset="2"/>
              <a:buChar char="§"/>
            </a:pPr>
            <a:endParaRPr lang="en-US" sz="3000" b="1" dirty="0">
              <a:latin typeface="Arial" panose="020B0604020202020204" pitchFamily="34" charset="0"/>
              <a:cs typeface="Arial" panose="020B0604020202020204" pitchFamily="34" charset="0"/>
            </a:endParaRPr>
          </a:p>
          <a:p>
            <a:pPr>
              <a:buClrTx/>
              <a:buFont typeface="Wingdings" panose="05000000000000000000" pitchFamily="2" charset="2"/>
              <a:buChar char="§"/>
            </a:pPr>
            <a:r>
              <a:rPr lang="en-US" sz="3000" b="1" dirty="0">
                <a:latin typeface="Arial" panose="020B0604020202020204" pitchFamily="34" charset="0"/>
                <a:cs typeface="Arial" panose="020B0604020202020204" pitchFamily="34" charset="0"/>
              </a:rPr>
              <a:t>Capital Reserve Deposits or other warrant articles - $90,000</a:t>
            </a:r>
          </a:p>
          <a:p>
            <a:pPr>
              <a:buClrTx/>
              <a:buFont typeface="Wingdings" panose="05000000000000000000" pitchFamily="2" charset="2"/>
              <a:buChar char="§"/>
            </a:pPr>
            <a:endParaRPr lang="en-US" sz="2000" b="1" dirty="0"/>
          </a:p>
          <a:p>
            <a:endParaRPr lang="en-US" sz="1350" dirty="0"/>
          </a:p>
        </p:txBody>
      </p:sp>
    </p:spTree>
    <p:extLst>
      <p:ext uri="{BB962C8B-B14F-4D97-AF65-F5344CB8AC3E}">
        <p14:creationId xmlns:p14="http://schemas.microsoft.com/office/powerpoint/2010/main" val="515511163"/>
      </p:ext>
    </p:extLst>
  </p:cSld>
  <p:clrMapOvr>
    <a:overrideClrMapping bg1="lt1" tx1="dk1" bg2="lt2" tx2="dk2" accent1="accent1" accent2="accent2" accent3="accent3" accent4="accent4" accent5="accent5" accent6="accent6" hlink="hlink" folHlink="folHlink"/>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E43595B-FE5A-498D-90FB-3994924756B0}"/>
              </a:ext>
            </a:extLst>
          </p:cNvPr>
          <p:cNvSpPr txBox="1"/>
          <p:nvPr/>
        </p:nvSpPr>
        <p:spPr>
          <a:xfrm>
            <a:off x="4152900" y="533400"/>
            <a:ext cx="3886200" cy="1077218"/>
          </a:xfrm>
          <a:prstGeom prst="rect">
            <a:avLst/>
          </a:prstGeom>
          <a:noFill/>
        </p:spPr>
        <p:txBody>
          <a:bodyPr wrap="square" rtlCol="0">
            <a:spAutoFit/>
          </a:bodyPr>
          <a:lstStyle/>
          <a:p>
            <a:r>
              <a:rPr lang="en-US" sz="3200" dirty="0">
                <a:latin typeface="Cooper Black" panose="0208090404030B020404" pitchFamily="18" charset="0"/>
              </a:rPr>
              <a:t>VDOE Proposed         </a:t>
            </a:r>
          </a:p>
          <a:p>
            <a:r>
              <a:rPr lang="en-US" sz="3200" dirty="0">
                <a:latin typeface="Cooper Black" panose="0208090404030B020404" pitchFamily="18" charset="0"/>
              </a:rPr>
              <a:t>       Budgets</a:t>
            </a:r>
          </a:p>
        </p:txBody>
      </p:sp>
      <p:pic>
        <p:nvPicPr>
          <p:cNvPr id="6" name="Picture 5">
            <a:extLst>
              <a:ext uri="{FF2B5EF4-FFF2-40B4-BE49-F238E27FC236}">
                <a16:creationId xmlns:a16="http://schemas.microsoft.com/office/drawing/2014/main" id="{B987EDD1-D16C-4F09-BBF0-6BF5583AD17F}"/>
              </a:ext>
            </a:extLst>
          </p:cNvPr>
          <p:cNvPicPr>
            <a:picLocks noChangeAspect="1"/>
          </p:cNvPicPr>
          <p:nvPr/>
        </p:nvPicPr>
        <p:blipFill>
          <a:blip r:embed="rId2"/>
          <a:stretch>
            <a:fillRect/>
          </a:stretch>
        </p:blipFill>
        <p:spPr>
          <a:xfrm>
            <a:off x="10668000" y="206999"/>
            <a:ext cx="1074513" cy="1120237"/>
          </a:xfrm>
          <a:prstGeom prst="rect">
            <a:avLst/>
          </a:prstGeom>
        </p:spPr>
      </p:pic>
      <p:pic>
        <p:nvPicPr>
          <p:cNvPr id="3" name="Picture 2">
            <a:extLst>
              <a:ext uri="{FF2B5EF4-FFF2-40B4-BE49-F238E27FC236}">
                <a16:creationId xmlns:a16="http://schemas.microsoft.com/office/drawing/2014/main" id="{8B76EBCD-CEEE-49AC-B214-B137384D365E}"/>
              </a:ext>
            </a:extLst>
          </p:cNvPr>
          <p:cNvPicPr>
            <a:picLocks noChangeAspect="1"/>
          </p:cNvPicPr>
          <p:nvPr/>
        </p:nvPicPr>
        <p:blipFill rotWithShape="1">
          <a:blip r:embed="rId3"/>
          <a:srcRect l="18750" t="36354" r="29546" b="14126"/>
          <a:stretch/>
        </p:blipFill>
        <p:spPr>
          <a:xfrm>
            <a:off x="838200" y="2133600"/>
            <a:ext cx="11049000" cy="5949464"/>
          </a:xfrm>
          <a:prstGeom prst="rect">
            <a:avLst/>
          </a:prstGeom>
        </p:spPr>
      </p:pic>
    </p:spTree>
    <p:extLst>
      <p:ext uri="{BB962C8B-B14F-4D97-AF65-F5344CB8AC3E}">
        <p14:creationId xmlns:p14="http://schemas.microsoft.com/office/powerpoint/2010/main" val="4179660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46089" y="474772"/>
            <a:ext cx="4419601" cy="793907"/>
          </a:xfrm>
          <a:solidFill>
            <a:schemeClr val="bg1">
              <a:lumMod val="95000"/>
            </a:schemeClr>
          </a:solidFill>
        </p:spPr>
        <p:txBody>
          <a:bodyPr>
            <a:noAutofit/>
          </a:bodyPr>
          <a:lstStyle/>
          <a:p>
            <a:r>
              <a:rPr lang="en-US" sz="3600" dirty="0">
                <a:latin typeface="Cooper Black" panose="0208090404030B020404" pitchFamily="18" charset="0"/>
              </a:rPr>
              <a:t>Bond (Yes or No)</a:t>
            </a:r>
          </a:p>
        </p:txBody>
      </p:sp>
      <p:sp>
        <p:nvSpPr>
          <p:cNvPr id="3" name="Content Placeholder 2"/>
          <p:cNvSpPr>
            <a:spLocks noGrp="1"/>
          </p:cNvSpPr>
          <p:nvPr>
            <p:ph idx="1"/>
          </p:nvPr>
        </p:nvSpPr>
        <p:spPr>
          <a:xfrm>
            <a:off x="3398754" y="3209133"/>
            <a:ext cx="5066936" cy="2690062"/>
          </a:xfrm>
        </p:spPr>
        <p:txBody>
          <a:bodyPr>
            <a:normAutofit fontScale="62500" lnSpcReduction="20000"/>
          </a:bodyPr>
          <a:lstStyle/>
          <a:p>
            <a:endParaRPr lang="en-US" dirty="0">
              <a:solidFill>
                <a:srgbClr val="404040"/>
              </a:solidFill>
            </a:endParaRPr>
          </a:p>
          <a:p>
            <a:endParaRPr lang="en-US" dirty="0">
              <a:solidFill>
                <a:srgbClr val="404040"/>
              </a:solidFill>
            </a:endParaRPr>
          </a:p>
          <a:p>
            <a:endParaRPr lang="en-US" dirty="0">
              <a:solidFill>
                <a:srgbClr val="404040"/>
              </a:solidFill>
            </a:endParaRPr>
          </a:p>
          <a:p>
            <a:endParaRPr lang="en-US" dirty="0">
              <a:solidFill>
                <a:srgbClr val="404040"/>
              </a:solidFill>
            </a:endParaRPr>
          </a:p>
          <a:p>
            <a:endParaRPr lang="en-US" dirty="0">
              <a:solidFill>
                <a:srgbClr val="404040"/>
              </a:solidFill>
            </a:endParaRPr>
          </a:p>
          <a:p>
            <a:endParaRPr lang="en-US" dirty="0">
              <a:solidFill>
                <a:srgbClr val="404040"/>
              </a:solidFill>
            </a:endParaRPr>
          </a:p>
          <a:p>
            <a:pPr marL="0" indent="0">
              <a:buNone/>
            </a:pPr>
            <a:r>
              <a:rPr lang="en-US" sz="1800" dirty="0">
                <a:solidFill>
                  <a:srgbClr val="404040"/>
                </a:solidFill>
              </a:rPr>
              <a:t>           </a:t>
            </a:r>
          </a:p>
        </p:txBody>
      </p:sp>
      <p:pic>
        <p:nvPicPr>
          <p:cNvPr id="4" name="Picture 3">
            <a:extLst>
              <a:ext uri="{FF2B5EF4-FFF2-40B4-BE49-F238E27FC236}">
                <a16:creationId xmlns:a16="http://schemas.microsoft.com/office/drawing/2014/main" id="{0AD09098-DFDC-4AE9-8539-5CF87DFF0117}"/>
              </a:ext>
            </a:extLst>
          </p:cNvPr>
          <p:cNvPicPr>
            <a:picLocks noChangeAspect="1"/>
          </p:cNvPicPr>
          <p:nvPr/>
        </p:nvPicPr>
        <p:blipFill>
          <a:blip r:embed="rId2"/>
          <a:stretch>
            <a:fillRect/>
          </a:stretch>
        </p:blipFill>
        <p:spPr>
          <a:xfrm>
            <a:off x="10390281" y="311608"/>
            <a:ext cx="1074513" cy="1120237"/>
          </a:xfrm>
          <a:prstGeom prst="rect">
            <a:avLst/>
          </a:prstGeom>
        </p:spPr>
      </p:pic>
      <p:sp>
        <p:nvSpPr>
          <p:cNvPr id="5" name="TextBox 4">
            <a:extLst>
              <a:ext uri="{FF2B5EF4-FFF2-40B4-BE49-F238E27FC236}">
                <a16:creationId xmlns:a16="http://schemas.microsoft.com/office/drawing/2014/main" id="{87542EF5-0976-4FC1-A2AF-B22BAAA03F62}"/>
              </a:ext>
            </a:extLst>
          </p:cNvPr>
          <p:cNvSpPr txBox="1"/>
          <p:nvPr/>
        </p:nvSpPr>
        <p:spPr>
          <a:xfrm>
            <a:off x="3518422" y="3505918"/>
            <a:ext cx="5195396" cy="300082"/>
          </a:xfrm>
          <a:prstGeom prst="rect">
            <a:avLst/>
          </a:prstGeom>
          <a:noFill/>
        </p:spPr>
        <p:txBody>
          <a:bodyPr wrap="square" rtlCol="0">
            <a:spAutoFit/>
          </a:bodyPr>
          <a:lstStyle/>
          <a:p>
            <a:endParaRPr lang="en-US" sz="1350" b="1" dirty="0"/>
          </a:p>
        </p:txBody>
      </p:sp>
      <p:sp>
        <p:nvSpPr>
          <p:cNvPr id="9" name="Content Placeholder 2">
            <a:extLst>
              <a:ext uri="{FF2B5EF4-FFF2-40B4-BE49-F238E27FC236}">
                <a16:creationId xmlns:a16="http://schemas.microsoft.com/office/drawing/2014/main" id="{E61D004C-D368-4782-8FDF-1BFD5AA96174}"/>
              </a:ext>
            </a:extLst>
          </p:cNvPr>
          <p:cNvSpPr txBox="1">
            <a:spLocks/>
          </p:cNvSpPr>
          <p:nvPr/>
        </p:nvSpPr>
        <p:spPr>
          <a:xfrm>
            <a:off x="1550722" y="1828800"/>
            <a:ext cx="9914072" cy="6264355"/>
          </a:xfrm>
          <a:prstGeom prst="rect">
            <a:avLst/>
          </a:prstGeom>
        </p:spPr>
        <p:txBody>
          <a:bodyPr vert="horz" lIns="68580" tIns="34290" rIns="68580" bIns="34290" rtlCol="0">
            <a:no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44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59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28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a:buClrTx/>
              <a:buFont typeface="Wingdings" panose="05000000000000000000" pitchFamily="2" charset="2"/>
              <a:buChar char="§"/>
            </a:pPr>
            <a:r>
              <a:rPr lang="en-US" sz="3000" b="1" dirty="0">
                <a:latin typeface="Arial" panose="020B0604020202020204" pitchFamily="34" charset="0"/>
                <a:cs typeface="Arial" panose="020B0604020202020204" pitchFamily="34" charset="0"/>
              </a:rPr>
              <a:t>5 year bond for a $100,000 truck at 4.5% = </a:t>
            </a:r>
            <a:r>
              <a:rPr lang="en-US" sz="3000" b="1" u="sng" dirty="0">
                <a:latin typeface="Arial" panose="020B0604020202020204" pitchFamily="34" charset="0"/>
                <a:cs typeface="Arial" panose="020B0604020202020204" pitchFamily="34" charset="0"/>
              </a:rPr>
              <a:t>interest</a:t>
            </a:r>
            <a:r>
              <a:rPr lang="en-US" sz="3000" b="1" dirty="0">
                <a:latin typeface="Arial" panose="020B0604020202020204" pitchFamily="34" charset="0"/>
                <a:cs typeface="Arial" panose="020B0604020202020204" pitchFamily="34" charset="0"/>
              </a:rPr>
              <a:t> </a:t>
            </a:r>
            <a:r>
              <a:rPr lang="en-US" sz="3000" b="1" u="sng" dirty="0">
                <a:latin typeface="Arial" panose="020B0604020202020204" pitchFamily="34" charset="0"/>
                <a:cs typeface="Arial" panose="020B0604020202020204" pitchFamily="34" charset="0"/>
              </a:rPr>
              <a:t>$11,858.12</a:t>
            </a:r>
          </a:p>
          <a:p>
            <a:pPr>
              <a:buClrTx/>
              <a:buFont typeface="Wingdings" panose="05000000000000000000" pitchFamily="2" charset="2"/>
              <a:buChar char="§"/>
            </a:pPr>
            <a:endParaRPr lang="en-US" sz="3000" b="1" dirty="0">
              <a:latin typeface="Arial" panose="020B0604020202020204" pitchFamily="34" charset="0"/>
              <a:cs typeface="Arial" panose="020B0604020202020204" pitchFamily="34" charset="0"/>
            </a:endParaRPr>
          </a:p>
          <a:p>
            <a:pPr>
              <a:buClrTx/>
              <a:buFont typeface="Wingdings" panose="05000000000000000000" pitchFamily="2" charset="2"/>
              <a:buChar char="§"/>
            </a:pPr>
            <a:r>
              <a:rPr lang="en-US" sz="3000" b="1" dirty="0">
                <a:latin typeface="Arial" panose="020B0604020202020204" pitchFamily="34" charset="0"/>
                <a:cs typeface="Arial" panose="020B0604020202020204" pitchFamily="34" charset="0"/>
              </a:rPr>
              <a:t>Between 2020 and 2040, the VDOE will likely purchase 8 trucks at an average cost of $140,000 in today’s dollars.  That equates to </a:t>
            </a:r>
            <a:r>
              <a:rPr lang="en-US" sz="3000" b="1" u="sng" dirty="0">
                <a:latin typeface="Arial" panose="020B0604020202020204" pitchFamily="34" charset="0"/>
                <a:cs typeface="Arial" panose="020B0604020202020204" pitchFamily="34" charset="0"/>
              </a:rPr>
              <a:t>$100,000+ just in interest </a:t>
            </a:r>
            <a:r>
              <a:rPr lang="en-US" sz="3000" b="1" dirty="0">
                <a:latin typeface="Arial" panose="020B0604020202020204" pitchFamily="34" charset="0"/>
                <a:cs typeface="Arial" panose="020B0604020202020204" pitchFamily="34" charset="0"/>
              </a:rPr>
              <a:t>on trucks in the next 20 years.   </a:t>
            </a:r>
          </a:p>
          <a:p>
            <a:pPr>
              <a:buClrTx/>
              <a:buFont typeface="Wingdings" panose="05000000000000000000" pitchFamily="2" charset="2"/>
              <a:buChar char="§"/>
            </a:pPr>
            <a:endParaRPr lang="en-US" sz="3000" b="1" dirty="0">
              <a:latin typeface="Arial" panose="020B0604020202020204" pitchFamily="34" charset="0"/>
              <a:cs typeface="Arial" panose="020B0604020202020204" pitchFamily="34" charset="0"/>
            </a:endParaRPr>
          </a:p>
          <a:p>
            <a:pPr>
              <a:buClrTx/>
              <a:buFont typeface="Wingdings" panose="05000000000000000000" pitchFamily="2" charset="2"/>
              <a:buChar char="§"/>
            </a:pPr>
            <a:r>
              <a:rPr lang="en-US" sz="3000" b="1" dirty="0">
                <a:latin typeface="Arial" panose="020B0604020202020204" pitchFamily="34" charset="0"/>
                <a:cs typeface="Arial" panose="020B0604020202020204" pitchFamily="34" charset="0"/>
              </a:rPr>
              <a:t>20 year bond (instead of 10 years) for $870,000 water tank at 4.5% $450,971.90 interest vs. $211,984.99 = </a:t>
            </a:r>
            <a:r>
              <a:rPr lang="en-US" sz="3000" b="1" u="sng" dirty="0">
                <a:latin typeface="Arial" panose="020B0604020202020204" pitchFamily="34" charset="0"/>
                <a:cs typeface="Arial" panose="020B0604020202020204" pitchFamily="34" charset="0"/>
              </a:rPr>
              <a:t>$238,986.91 extra interest payments </a:t>
            </a:r>
          </a:p>
        </p:txBody>
      </p:sp>
    </p:spTree>
    <p:extLst>
      <p:ext uri="{BB962C8B-B14F-4D97-AF65-F5344CB8AC3E}">
        <p14:creationId xmlns:p14="http://schemas.microsoft.com/office/powerpoint/2010/main" val="1933896421"/>
      </p:ext>
    </p:extLst>
  </p:cSld>
  <p:clrMapOvr>
    <a:overrideClrMapping bg1="lt1" tx1="dk1" bg2="lt2" tx2="dk2" accent1="accent1" accent2="accent2" accent3="accent3" accent4="accent4" accent5="accent5" accent6="accent6" hlink="hlink" folHlink="folHlink"/>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76400" y="276498"/>
            <a:ext cx="8001000" cy="839440"/>
          </a:xfrm>
          <a:solidFill>
            <a:schemeClr val="bg1">
              <a:lumMod val="95000"/>
            </a:schemeClr>
          </a:solidFill>
        </p:spPr>
        <p:txBody>
          <a:bodyPr>
            <a:noAutofit/>
          </a:bodyPr>
          <a:lstStyle/>
          <a:p>
            <a:r>
              <a:rPr lang="en-US" sz="3600" dirty="0">
                <a:latin typeface="Cooper Black" panose="0208090404030B020404" pitchFamily="18" charset="0"/>
              </a:rPr>
              <a:t>Purchases between now and 2040</a:t>
            </a:r>
          </a:p>
        </p:txBody>
      </p:sp>
      <p:sp>
        <p:nvSpPr>
          <p:cNvPr id="3" name="Content Placeholder 2"/>
          <p:cNvSpPr>
            <a:spLocks noGrp="1"/>
          </p:cNvSpPr>
          <p:nvPr>
            <p:ph idx="1"/>
          </p:nvPr>
        </p:nvSpPr>
        <p:spPr>
          <a:xfrm>
            <a:off x="3498199" y="3188077"/>
            <a:ext cx="5066936" cy="2690062"/>
          </a:xfrm>
        </p:spPr>
        <p:txBody>
          <a:bodyPr>
            <a:normAutofit fontScale="62500" lnSpcReduction="20000"/>
          </a:bodyPr>
          <a:lstStyle/>
          <a:p>
            <a:endParaRPr lang="en-US" dirty="0">
              <a:solidFill>
                <a:srgbClr val="404040"/>
              </a:solidFill>
            </a:endParaRPr>
          </a:p>
          <a:p>
            <a:endParaRPr lang="en-US" dirty="0">
              <a:solidFill>
                <a:srgbClr val="404040"/>
              </a:solidFill>
            </a:endParaRPr>
          </a:p>
          <a:p>
            <a:endParaRPr lang="en-US" dirty="0">
              <a:solidFill>
                <a:srgbClr val="404040"/>
              </a:solidFill>
            </a:endParaRPr>
          </a:p>
          <a:p>
            <a:endParaRPr lang="en-US" dirty="0">
              <a:solidFill>
                <a:srgbClr val="404040"/>
              </a:solidFill>
            </a:endParaRPr>
          </a:p>
          <a:p>
            <a:endParaRPr lang="en-US" dirty="0">
              <a:solidFill>
                <a:srgbClr val="404040"/>
              </a:solidFill>
            </a:endParaRPr>
          </a:p>
          <a:p>
            <a:endParaRPr lang="en-US" dirty="0">
              <a:solidFill>
                <a:srgbClr val="404040"/>
              </a:solidFill>
            </a:endParaRPr>
          </a:p>
          <a:p>
            <a:pPr marL="0" indent="0">
              <a:buNone/>
            </a:pPr>
            <a:r>
              <a:rPr lang="en-US" sz="1800" dirty="0">
                <a:solidFill>
                  <a:srgbClr val="404040"/>
                </a:solidFill>
              </a:rPr>
              <a:t>           </a:t>
            </a:r>
          </a:p>
        </p:txBody>
      </p:sp>
      <p:pic>
        <p:nvPicPr>
          <p:cNvPr id="4" name="Picture 3">
            <a:extLst>
              <a:ext uri="{FF2B5EF4-FFF2-40B4-BE49-F238E27FC236}">
                <a16:creationId xmlns:a16="http://schemas.microsoft.com/office/drawing/2014/main" id="{0AD09098-DFDC-4AE9-8539-5CF87DFF0117}"/>
              </a:ext>
            </a:extLst>
          </p:cNvPr>
          <p:cNvPicPr>
            <a:picLocks noChangeAspect="1"/>
          </p:cNvPicPr>
          <p:nvPr/>
        </p:nvPicPr>
        <p:blipFill>
          <a:blip r:embed="rId3"/>
          <a:stretch>
            <a:fillRect/>
          </a:stretch>
        </p:blipFill>
        <p:spPr>
          <a:xfrm>
            <a:off x="10591800" y="354281"/>
            <a:ext cx="1074513" cy="1120237"/>
          </a:xfrm>
          <a:prstGeom prst="rect">
            <a:avLst/>
          </a:prstGeom>
        </p:spPr>
      </p:pic>
      <p:sp>
        <p:nvSpPr>
          <p:cNvPr id="5" name="TextBox 4">
            <a:extLst>
              <a:ext uri="{FF2B5EF4-FFF2-40B4-BE49-F238E27FC236}">
                <a16:creationId xmlns:a16="http://schemas.microsoft.com/office/drawing/2014/main" id="{87542EF5-0976-4FC1-A2AF-B22BAAA03F62}"/>
              </a:ext>
            </a:extLst>
          </p:cNvPr>
          <p:cNvSpPr txBox="1"/>
          <p:nvPr/>
        </p:nvSpPr>
        <p:spPr>
          <a:xfrm>
            <a:off x="3518422" y="3505918"/>
            <a:ext cx="5195396" cy="300082"/>
          </a:xfrm>
          <a:prstGeom prst="rect">
            <a:avLst/>
          </a:prstGeom>
          <a:noFill/>
        </p:spPr>
        <p:txBody>
          <a:bodyPr wrap="square" rtlCol="0">
            <a:spAutoFit/>
          </a:bodyPr>
          <a:lstStyle/>
          <a:p>
            <a:endParaRPr lang="en-US" sz="1350" b="1" dirty="0"/>
          </a:p>
        </p:txBody>
      </p:sp>
      <p:sp>
        <p:nvSpPr>
          <p:cNvPr id="9" name="Content Placeholder 2">
            <a:extLst>
              <a:ext uri="{FF2B5EF4-FFF2-40B4-BE49-F238E27FC236}">
                <a16:creationId xmlns:a16="http://schemas.microsoft.com/office/drawing/2014/main" id="{8D499D33-9855-441B-9B58-F3887DFD6132}"/>
              </a:ext>
            </a:extLst>
          </p:cNvPr>
          <p:cNvSpPr txBox="1">
            <a:spLocks/>
          </p:cNvSpPr>
          <p:nvPr/>
        </p:nvSpPr>
        <p:spPr>
          <a:xfrm>
            <a:off x="1219199" y="1115939"/>
            <a:ext cx="10447113" cy="7673780"/>
          </a:xfrm>
          <a:prstGeom prst="rect">
            <a:avLst/>
          </a:prstGeom>
        </p:spPr>
        <p:txBody>
          <a:bodyPr vert="horz" lIns="68580" tIns="34290" rIns="68580" bIns="34290" rtlCol="0">
            <a:no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44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59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28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a:buClrTx/>
              <a:buFont typeface="Wingdings" panose="05000000000000000000" pitchFamily="2" charset="2"/>
              <a:buChar char="§"/>
            </a:pPr>
            <a:r>
              <a:rPr lang="en-US" sz="3000" b="1" dirty="0">
                <a:latin typeface="Arial" panose="020B0604020202020204" pitchFamily="34" charset="0"/>
                <a:cs typeface="Arial" panose="020B0604020202020204" pitchFamily="34" charset="0"/>
              </a:rPr>
              <a:t>$1,120,000 for trucks (no bonds)</a:t>
            </a:r>
          </a:p>
          <a:p>
            <a:pPr>
              <a:buClrTx/>
              <a:buFont typeface="Wingdings" panose="05000000000000000000" pitchFamily="2" charset="2"/>
              <a:buChar char="§"/>
            </a:pPr>
            <a:r>
              <a:rPr lang="en-US" sz="3000" b="1" dirty="0">
                <a:latin typeface="Arial" panose="020B0604020202020204" pitchFamily="34" charset="0"/>
                <a:cs typeface="Arial" panose="020B0604020202020204" pitchFamily="34" charset="0"/>
              </a:rPr>
              <a:t>$60,000 for water tanks (no bonds)</a:t>
            </a:r>
          </a:p>
          <a:p>
            <a:pPr>
              <a:buClrTx/>
              <a:buFont typeface="Wingdings" panose="05000000000000000000" pitchFamily="2" charset="2"/>
              <a:buChar char="§"/>
            </a:pPr>
            <a:r>
              <a:rPr lang="en-US" sz="3000" b="1" dirty="0">
                <a:latin typeface="Arial" panose="020B0604020202020204" pitchFamily="34" charset="0"/>
                <a:cs typeface="Arial" panose="020B0604020202020204" pitchFamily="34" charset="0"/>
              </a:rPr>
              <a:t>$1,600,000 for 3-1/2 miles of pipe repl. (3 - 3yr bonds)</a:t>
            </a:r>
          </a:p>
          <a:p>
            <a:pPr>
              <a:buClrTx/>
              <a:buFont typeface="Wingdings" panose="05000000000000000000" pitchFamily="2" charset="2"/>
              <a:buChar char="§"/>
            </a:pPr>
            <a:r>
              <a:rPr lang="en-US" sz="3000" b="1" dirty="0">
                <a:latin typeface="Arial" panose="020B0604020202020204" pitchFamily="34" charset="0"/>
                <a:cs typeface="Arial" panose="020B0604020202020204" pitchFamily="34" charset="0"/>
              </a:rPr>
              <a:t>$125,000 for PRVs (no bonds)</a:t>
            </a:r>
          </a:p>
          <a:p>
            <a:pPr>
              <a:buClrTx/>
              <a:buFont typeface="Wingdings" panose="05000000000000000000" pitchFamily="2" charset="2"/>
              <a:buChar char="§"/>
            </a:pPr>
            <a:r>
              <a:rPr lang="en-US" sz="3000" b="1" dirty="0">
                <a:latin typeface="Arial" panose="020B0604020202020204" pitchFamily="34" charset="0"/>
                <a:cs typeface="Arial" panose="020B0604020202020204" pitchFamily="34" charset="0"/>
              </a:rPr>
              <a:t>$1,085,000 for </a:t>
            </a:r>
            <a:r>
              <a:rPr lang="en-US" sz="3000" b="1" dirty="0" err="1">
                <a:latin typeface="Arial" panose="020B0604020202020204" pitchFamily="34" charset="0"/>
                <a:cs typeface="Arial" panose="020B0604020202020204" pitchFamily="34" charset="0"/>
              </a:rPr>
              <a:t>Reinach</a:t>
            </a:r>
            <a:r>
              <a:rPr lang="en-US" sz="3000" b="1" dirty="0">
                <a:latin typeface="Arial" panose="020B0604020202020204" pitchFamily="34" charset="0"/>
                <a:cs typeface="Arial" panose="020B0604020202020204" pitchFamily="34" charset="0"/>
              </a:rPr>
              <a:t> (ten year bond w/ interest )</a:t>
            </a:r>
          </a:p>
          <a:p>
            <a:pPr marL="0" indent="0">
              <a:buClrTx/>
              <a:buNone/>
            </a:pPr>
            <a:r>
              <a:rPr lang="en-US" sz="3000" b="1" dirty="0">
                <a:latin typeface="Arial" panose="020B0604020202020204" pitchFamily="34" charset="0"/>
                <a:cs typeface="Arial" panose="020B0604020202020204" pitchFamily="34" charset="0"/>
              </a:rPr>
              <a:t>		         Total is $3,990,000</a:t>
            </a:r>
          </a:p>
          <a:p>
            <a:pPr marL="0" indent="0">
              <a:buClrTx/>
              <a:buNone/>
            </a:pPr>
            <a:endParaRPr lang="en-US" b="1" dirty="0">
              <a:latin typeface="Arial" panose="020B0604020202020204" pitchFamily="34" charset="0"/>
              <a:cs typeface="Arial" panose="020B0604020202020204" pitchFamily="34" charset="0"/>
            </a:endParaRPr>
          </a:p>
          <a:p>
            <a:pPr>
              <a:buClrTx/>
              <a:buFont typeface="Wingdings" panose="05000000000000000000" pitchFamily="2" charset="2"/>
              <a:buChar char="§"/>
            </a:pPr>
            <a:r>
              <a:rPr lang="en-US" sz="3000" b="1" dirty="0">
                <a:latin typeface="Arial" panose="020B0604020202020204" pitchFamily="34" charset="0"/>
                <a:cs typeface="Arial" panose="020B0604020202020204" pitchFamily="34" charset="0"/>
              </a:rPr>
              <a:t>20 year bond on </a:t>
            </a:r>
            <a:r>
              <a:rPr lang="en-US" sz="3000" b="1" dirty="0" err="1">
                <a:latin typeface="Arial" panose="020B0604020202020204" pitchFamily="34" charset="0"/>
                <a:cs typeface="Arial" panose="020B0604020202020204" pitchFamily="34" charset="0"/>
              </a:rPr>
              <a:t>Reinach</a:t>
            </a:r>
            <a:r>
              <a:rPr lang="en-US" sz="3000" b="1" dirty="0">
                <a:latin typeface="Arial" panose="020B0604020202020204" pitchFamily="34" charset="0"/>
                <a:cs typeface="Arial" panose="020B0604020202020204" pitchFamily="34" charset="0"/>
              </a:rPr>
              <a:t> and 5 year bonds on pipe replacement, trucks, water tanks and PRV’s                                                                                  </a:t>
            </a:r>
          </a:p>
          <a:p>
            <a:pPr marL="0" indent="0">
              <a:buClrTx/>
              <a:buNone/>
            </a:pPr>
            <a:r>
              <a:rPr lang="en-US" sz="3000" b="1" dirty="0">
                <a:latin typeface="Arial" panose="020B0604020202020204" pitchFamily="34" charset="0"/>
                <a:cs typeface="Arial" panose="020B0604020202020204" pitchFamily="34" charset="0"/>
              </a:rPr>
              <a:t>                          Total is $5,075,000</a:t>
            </a:r>
          </a:p>
          <a:p>
            <a:pPr marL="0" indent="0">
              <a:buClrTx/>
              <a:buNone/>
            </a:pPr>
            <a:endParaRPr lang="en-US" b="1" dirty="0">
              <a:latin typeface="Arial" panose="020B0604020202020204" pitchFamily="34" charset="0"/>
              <a:cs typeface="Arial" panose="020B0604020202020204" pitchFamily="34" charset="0"/>
            </a:endParaRPr>
          </a:p>
          <a:p>
            <a:pPr>
              <a:buClrTx/>
              <a:buFont typeface="Wingdings" panose="05000000000000000000" pitchFamily="2" charset="2"/>
              <a:buChar char="§"/>
            </a:pPr>
            <a:r>
              <a:rPr lang="en-US" sz="3000" b="1" dirty="0">
                <a:latin typeface="Arial" panose="020B0604020202020204" pitchFamily="34" charset="0"/>
                <a:cs typeface="Arial" panose="020B0604020202020204" pitchFamily="34" charset="0"/>
              </a:rPr>
              <a:t>The BOC recommends saving taxpayers </a:t>
            </a:r>
            <a:r>
              <a:rPr lang="en-US" sz="3000" b="1" u="sng" dirty="0">
                <a:latin typeface="Arial" panose="020B0604020202020204" pitchFamily="34" charset="0"/>
                <a:cs typeface="Arial" panose="020B0604020202020204" pitchFamily="34" charset="0"/>
              </a:rPr>
              <a:t>$1,000,000+</a:t>
            </a:r>
            <a:r>
              <a:rPr lang="en-US" sz="3000" b="1" dirty="0">
                <a:latin typeface="Arial" panose="020B0604020202020204" pitchFamily="34" charset="0"/>
                <a:cs typeface="Arial" panose="020B0604020202020204" pitchFamily="34" charset="0"/>
              </a:rPr>
              <a:t>  during the next 20 years</a:t>
            </a:r>
          </a:p>
          <a:p>
            <a:pPr marL="0" indent="0">
              <a:buClrTx/>
              <a:buNone/>
            </a:pPr>
            <a:endParaRPr lang="en-US" b="1" dirty="0">
              <a:latin typeface="Arial" panose="020B0604020202020204" pitchFamily="34" charset="0"/>
              <a:cs typeface="Arial" panose="020B0604020202020204" pitchFamily="34" charset="0"/>
            </a:endParaRPr>
          </a:p>
          <a:p>
            <a:pPr marL="0" indent="0">
              <a:buClrTx/>
              <a:buNone/>
            </a:pPr>
            <a:r>
              <a:rPr lang="en-US" sz="3000" b="1" dirty="0">
                <a:latin typeface="Arial" panose="020B0604020202020204" pitchFamily="34" charset="0"/>
                <a:cs typeface="Arial" panose="020B0604020202020204" pitchFamily="34" charset="0"/>
              </a:rPr>
              <a:t>*** Note </a:t>
            </a:r>
            <a:r>
              <a:rPr lang="en-US" sz="3000" b="1" dirty="0" err="1">
                <a:latin typeface="Arial" panose="020B0604020202020204" pitchFamily="34" charset="0"/>
                <a:cs typeface="Arial" panose="020B0604020202020204" pitchFamily="34" charset="0"/>
              </a:rPr>
              <a:t>Eidelweiss</a:t>
            </a:r>
            <a:r>
              <a:rPr lang="en-US" sz="3000" b="1" dirty="0">
                <a:latin typeface="Arial" panose="020B0604020202020204" pitchFamily="34" charset="0"/>
                <a:cs typeface="Arial" panose="020B0604020202020204" pitchFamily="34" charset="0"/>
              </a:rPr>
              <a:t> Drive numbers are not included</a:t>
            </a:r>
          </a:p>
        </p:txBody>
      </p:sp>
    </p:spTree>
    <p:extLst>
      <p:ext uri="{BB962C8B-B14F-4D97-AF65-F5344CB8AC3E}">
        <p14:creationId xmlns:p14="http://schemas.microsoft.com/office/powerpoint/2010/main" val="3358613722"/>
      </p:ext>
    </p:extLst>
  </p:cSld>
  <p:clrMapOvr>
    <a:overrideClrMapping bg1="lt1" tx1="dk1" bg2="lt2" tx2="dk2" accent1="accent1" accent2="accent2" accent3="accent3" accent4="accent4" accent5="accent5" accent6="accent6" hlink="hlink" folHlink="folHlink"/>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0400" y="453793"/>
            <a:ext cx="5195396" cy="638818"/>
          </a:xfrm>
          <a:solidFill>
            <a:schemeClr val="bg1">
              <a:lumMod val="95000"/>
            </a:schemeClr>
          </a:solidFill>
        </p:spPr>
        <p:txBody>
          <a:bodyPr>
            <a:noAutofit/>
          </a:bodyPr>
          <a:lstStyle/>
          <a:p>
            <a:r>
              <a:rPr lang="en-US" sz="3600" dirty="0">
                <a:latin typeface="Cooper Black" panose="0208090404030B020404" pitchFamily="18" charset="0"/>
              </a:rPr>
              <a:t>What are our options</a:t>
            </a:r>
          </a:p>
        </p:txBody>
      </p:sp>
      <p:sp>
        <p:nvSpPr>
          <p:cNvPr id="3" name="Content Placeholder 2"/>
          <p:cNvSpPr>
            <a:spLocks noGrp="1"/>
          </p:cNvSpPr>
          <p:nvPr>
            <p:ph idx="1"/>
          </p:nvPr>
        </p:nvSpPr>
        <p:spPr>
          <a:xfrm>
            <a:off x="3498199" y="3188077"/>
            <a:ext cx="5066936" cy="2690062"/>
          </a:xfrm>
        </p:spPr>
        <p:txBody>
          <a:bodyPr>
            <a:normAutofit fontScale="62500" lnSpcReduction="20000"/>
          </a:bodyPr>
          <a:lstStyle/>
          <a:p>
            <a:endParaRPr lang="en-US" dirty="0">
              <a:solidFill>
                <a:srgbClr val="404040"/>
              </a:solidFill>
            </a:endParaRPr>
          </a:p>
          <a:p>
            <a:endParaRPr lang="en-US" dirty="0">
              <a:solidFill>
                <a:srgbClr val="404040"/>
              </a:solidFill>
            </a:endParaRPr>
          </a:p>
          <a:p>
            <a:endParaRPr lang="en-US" dirty="0">
              <a:solidFill>
                <a:srgbClr val="404040"/>
              </a:solidFill>
            </a:endParaRPr>
          </a:p>
          <a:p>
            <a:endParaRPr lang="en-US" dirty="0">
              <a:solidFill>
                <a:srgbClr val="404040"/>
              </a:solidFill>
            </a:endParaRPr>
          </a:p>
          <a:p>
            <a:endParaRPr lang="en-US" dirty="0">
              <a:solidFill>
                <a:srgbClr val="404040"/>
              </a:solidFill>
            </a:endParaRPr>
          </a:p>
          <a:p>
            <a:endParaRPr lang="en-US" dirty="0">
              <a:solidFill>
                <a:srgbClr val="404040"/>
              </a:solidFill>
            </a:endParaRPr>
          </a:p>
          <a:p>
            <a:pPr marL="0" indent="0">
              <a:buNone/>
            </a:pPr>
            <a:r>
              <a:rPr lang="en-US" sz="1800" dirty="0">
                <a:solidFill>
                  <a:srgbClr val="404040"/>
                </a:solidFill>
              </a:rPr>
              <a:t>           </a:t>
            </a:r>
          </a:p>
        </p:txBody>
      </p:sp>
      <p:pic>
        <p:nvPicPr>
          <p:cNvPr id="4" name="Picture 3">
            <a:extLst>
              <a:ext uri="{FF2B5EF4-FFF2-40B4-BE49-F238E27FC236}">
                <a16:creationId xmlns:a16="http://schemas.microsoft.com/office/drawing/2014/main" id="{0AD09098-DFDC-4AE9-8539-5CF87DFF0117}"/>
              </a:ext>
            </a:extLst>
          </p:cNvPr>
          <p:cNvPicPr>
            <a:picLocks noChangeAspect="1"/>
          </p:cNvPicPr>
          <p:nvPr/>
        </p:nvPicPr>
        <p:blipFill>
          <a:blip r:embed="rId2"/>
          <a:stretch>
            <a:fillRect/>
          </a:stretch>
        </p:blipFill>
        <p:spPr>
          <a:xfrm>
            <a:off x="10744200" y="311571"/>
            <a:ext cx="1074513" cy="1120237"/>
          </a:xfrm>
          <a:prstGeom prst="rect">
            <a:avLst/>
          </a:prstGeom>
        </p:spPr>
      </p:pic>
      <p:sp>
        <p:nvSpPr>
          <p:cNvPr id="5" name="TextBox 4">
            <a:extLst>
              <a:ext uri="{FF2B5EF4-FFF2-40B4-BE49-F238E27FC236}">
                <a16:creationId xmlns:a16="http://schemas.microsoft.com/office/drawing/2014/main" id="{87542EF5-0976-4FC1-A2AF-B22BAAA03F62}"/>
              </a:ext>
            </a:extLst>
          </p:cNvPr>
          <p:cNvSpPr txBox="1"/>
          <p:nvPr/>
        </p:nvSpPr>
        <p:spPr>
          <a:xfrm>
            <a:off x="3518422" y="3505918"/>
            <a:ext cx="5195396" cy="300082"/>
          </a:xfrm>
          <a:prstGeom prst="rect">
            <a:avLst/>
          </a:prstGeom>
          <a:noFill/>
        </p:spPr>
        <p:txBody>
          <a:bodyPr wrap="square" rtlCol="0">
            <a:spAutoFit/>
          </a:bodyPr>
          <a:lstStyle/>
          <a:p>
            <a:endParaRPr lang="en-US" sz="1350" b="1" dirty="0"/>
          </a:p>
        </p:txBody>
      </p:sp>
      <p:sp>
        <p:nvSpPr>
          <p:cNvPr id="9" name="Content Placeholder 2">
            <a:extLst>
              <a:ext uri="{FF2B5EF4-FFF2-40B4-BE49-F238E27FC236}">
                <a16:creationId xmlns:a16="http://schemas.microsoft.com/office/drawing/2014/main" id="{1CF34F06-F9F1-48D3-807A-A2CE789AA80D}"/>
              </a:ext>
            </a:extLst>
          </p:cNvPr>
          <p:cNvSpPr txBox="1">
            <a:spLocks/>
          </p:cNvSpPr>
          <p:nvPr/>
        </p:nvSpPr>
        <p:spPr>
          <a:xfrm>
            <a:off x="1247938" y="1324913"/>
            <a:ext cx="10058400" cy="7434833"/>
          </a:xfrm>
          <a:prstGeom prst="rect">
            <a:avLst/>
          </a:prstGeom>
        </p:spPr>
        <p:txBody>
          <a:bodyPr vert="horz" lIns="68580" tIns="34290" rIns="68580" bIns="34290" rtlCol="0">
            <a:no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44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59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28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a:buClrTx/>
              <a:buFont typeface="Wingdings" panose="05000000000000000000" pitchFamily="2" charset="2"/>
              <a:buChar char="§"/>
            </a:pPr>
            <a:r>
              <a:rPr lang="en-US" sz="3000" b="1" dirty="0">
                <a:latin typeface="Arial" panose="020B0604020202020204" pitchFamily="34" charset="0"/>
                <a:cs typeface="Arial" panose="020B0604020202020204" pitchFamily="34" charset="0"/>
              </a:rPr>
              <a:t>Failure to fund will have the following impact:</a:t>
            </a:r>
          </a:p>
          <a:p>
            <a:pPr marL="800100" lvl="1" indent="-342900">
              <a:buClrTx/>
              <a:buFont typeface="Wingdings" panose="05000000000000000000" pitchFamily="2" charset="2"/>
              <a:buChar char="§"/>
            </a:pPr>
            <a:r>
              <a:rPr lang="en-US" sz="3000" b="1" dirty="0">
                <a:latin typeface="Arial" panose="020B0604020202020204" pitchFamily="34" charset="0"/>
                <a:cs typeface="Arial" panose="020B0604020202020204" pitchFamily="34" charset="0"/>
              </a:rPr>
              <a:t>Wasted money fixing leaks in the water system</a:t>
            </a:r>
          </a:p>
          <a:p>
            <a:pPr marL="800100" lvl="1" indent="-342900">
              <a:buClrTx/>
              <a:buFont typeface="Wingdings" panose="05000000000000000000" pitchFamily="2" charset="2"/>
              <a:buChar char="§"/>
            </a:pPr>
            <a:r>
              <a:rPr lang="en-US" sz="3000" b="1" dirty="0">
                <a:latin typeface="Arial" panose="020B0604020202020204" pitchFamily="34" charset="0"/>
                <a:cs typeface="Arial" panose="020B0604020202020204" pitchFamily="34" charset="0"/>
              </a:rPr>
              <a:t>Wasting water</a:t>
            </a:r>
          </a:p>
          <a:p>
            <a:pPr marL="800100" lvl="1" indent="-342900">
              <a:buClrTx/>
              <a:buFont typeface="Wingdings" panose="05000000000000000000" pitchFamily="2" charset="2"/>
              <a:buChar char="§"/>
            </a:pPr>
            <a:r>
              <a:rPr lang="en-US" sz="3000" b="1" dirty="0">
                <a:latin typeface="Arial" panose="020B0604020202020204" pitchFamily="34" charset="0"/>
                <a:cs typeface="Arial" panose="020B0604020202020204" pitchFamily="34" charset="0"/>
              </a:rPr>
              <a:t>Extra annual water system expenses (pumps, electrical, </a:t>
            </a:r>
            <a:r>
              <a:rPr lang="en-US" sz="3000" b="1" dirty="0" err="1">
                <a:latin typeface="Arial" panose="020B0604020202020204" pitchFamily="34" charset="0"/>
                <a:cs typeface="Arial" panose="020B0604020202020204" pitchFamily="34" charset="0"/>
              </a:rPr>
              <a:t>etc</a:t>
            </a:r>
            <a:r>
              <a:rPr lang="en-US" sz="3000" b="1" dirty="0">
                <a:latin typeface="Arial" panose="020B0604020202020204" pitchFamily="34" charset="0"/>
                <a:cs typeface="Arial" panose="020B0604020202020204" pitchFamily="34" charset="0"/>
              </a:rPr>
              <a:t>…)</a:t>
            </a:r>
          </a:p>
          <a:p>
            <a:pPr marL="800100" lvl="1" indent="-342900">
              <a:buClrTx/>
              <a:buFont typeface="Wingdings" panose="05000000000000000000" pitchFamily="2" charset="2"/>
              <a:buChar char="§"/>
            </a:pPr>
            <a:r>
              <a:rPr lang="en-US" sz="3000" b="1" dirty="0">
                <a:latin typeface="Arial" panose="020B0604020202020204" pitchFamily="34" charset="0"/>
                <a:cs typeface="Arial" panose="020B0604020202020204" pitchFamily="34" charset="0"/>
              </a:rPr>
              <a:t>Not having reliable plow trucks</a:t>
            </a:r>
          </a:p>
          <a:p>
            <a:pPr marL="800100" lvl="1" indent="-342900">
              <a:buClrTx/>
              <a:buFont typeface="Wingdings" panose="05000000000000000000" pitchFamily="2" charset="2"/>
              <a:buChar char="§"/>
            </a:pPr>
            <a:r>
              <a:rPr lang="en-US" sz="3000" b="1" dirty="0">
                <a:latin typeface="Arial" panose="020B0604020202020204" pitchFamily="34" charset="0"/>
                <a:cs typeface="Arial" panose="020B0604020202020204" pitchFamily="34" charset="0"/>
              </a:rPr>
              <a:t>Not having reliable water in your home</a:t>
            </a:r>
          </a:p>
          <a:p>
            <a:pPr marL="800100" lvl="1" indent="-342900">
              <a:buClrTx/>
              <a:buFont typeface="Wingdings" panose="05000000000000000000" pitchFamily="2" charset="2"/>
              <a:buChar char="§"/>
            </a:pPr>
            <a:r>
              <a:rPr lang="en-US" sz="3000" b="1" dirty="0">
                <a:latin typeface="Arial" panose="020B0604020202020204" pitchFamily="34" charset="0"/>
                <a:cs typeface="Arial" panose="020B0604020202020204" pitchFamily="34" charset="0"/>
              </a:rPr>
              <a:t>Degradation of our ponds</a:t>
            </a:r>
          </a:p>
          <a:p>
            <a:pPr marL="800100" lvl="1" indent="-342900">
              <a:buClrTx/>
              <a:buFont typeface="Wingdings" panose="05000000000000000000" pitchFamily="2" charset="2"/>
              <a:buChar char="§"/>
            </a:pPr>
            <a:r>
              <a:rPr lang="en-US" sz="3000" b="1" dirty="0">
                <a:latin typeface="Arial" panose="020B0604020202020204" pitchFamily="34" charset="0"/>
                <a:cs typeface="Arial" panose="020B0604020202020204" pitchFamily="34" charset="0"/>
              </a:rPr>
              <a:t>If you want good and safe roads, reliable water, and beautiful ponds, this ALL needs to be done.  If you choose to fund with long term bonds, the VDOE will get 70-75% of it done with the exact same long-term cost in the best case.  Worst case will be disruption to water system, poorly maintained roads, </a:t>
            </a:r>
            <a:r>
              <a:rPr lang="en-US" sz="3000" b="1" dirty="0" err="1">
                <a:latin typeface="Arial" panose="020B0604020202020204" pitchFamily="34" charset="0"/>
                <a:cs typeface="Arial" panose="020B0604020202020204" pitchFamily="34" charset="0"/>
              </a:rPr>
              <a:t>etc</a:t>
            </a:r>
            <a:r>
              <a:rPr lang="en-US" sz="3000" b="1"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89394406"/>
      </p:ext>
    </p:extLst>
  </p:cSld>
  <p:clrMapOvr>
    <a:overrideClrMapping bg1="lt1" tx1="dk1" bg2="lt2" tx2="dk2" accent1="accent1" accent2="accent2" accent3="accent3" accent4="accent4" accent5="accent5" accent6="accent6" hlink="hlink" folHlink="folHlink"/>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89856" y="424033"/>
            <a:ext cx="2783689" cy="739652"/>
          </a:xfrm>
          <a:solidFill>
            <a:schemeClr val="bg1">
              <a:lumMod val="95000"/>
            </a:schemeClr>
          </a:solidFill>
        </p:spPr>
        <p:txBody>
          <a:bodyPr>
            <a:noAutofit/>
          </a:bodyPr>
          <a:lstStyle/>
          <a:p>
            <a:r>
              <a:rPr lang="en-US" sz="3600" dirty="0">
                <a:latin typeface="Cooper Black" panose="0208090404030B020404" pitchFamily="18" charset="0"/>
              </a:rPr>
              <a:t>Thank you</a:t>
            </a:r>
          </a:p>
        </p:txBody>
      </p:sp>
      <p:sp>
        <p:nvSpPr>
          <p:cNvPr id="3" name="Content Placeholder 2"/>
          <p:cNvSpPr>
            <a:spLocks noGrp="1"/>
          </p:cNvSpPr>
          <p:nvPr>
            <p:ph idx="1"/>
          </p:nvPr>
        </p:nvSpPr>
        <p:spPr>
          <a:xfrm>
            <a:off x="3829414" y="2314023"/>
            <a:ext cx="5066936" cy="2690062"/>
          </a:xfrm>
        </p:spPr>
        <p:txBody>
          <a:bodyPr>
            <a:normAutofit fontScale="62500" lnSpcReduction="20000"/>
          </a:bodyPr>
          <a:lstStyle/>
          <a:p>
            <a:endParaRPr lang="en-US" dirty="0">
              <a:solidFill>
                <a:srgbClr val="404040"/>
              </a:solidFill>
            </a:endParaRPr>
          </a:p>
          <a:p>
            <a:endParaRPr lang="en-US" dirty="0">
              <a:solidFill>
                <a:srgbClr val="404040"/>
              </a:solidFill>
            </a:endParaRPr>
          </a:p>
          <a:p>
            <a:endParaRPr lang="en-US" dirty="0">
              <a:solidFill>
                <a:srgbClr val="404040"/>
              </a:solidFill>
            </a:endParaRPr>
          </a:p>
          <a:p>
            <a:endParaRPr lang="en-US" dirty="0">
              <a:solidFill>
                <a:srgbClr val="404040"/>
              </a:solidFill>
            </a:endParaRPr>
          </a:p>
          <a:p>
            <a:endParaRPr lang="en-US" dirty="0">
              <a:solidFill>
                <a:srgbClr val="404040"/>
              </a:solidFill>
            </a:endParaRPr>
          </a:p>
          <a:p>
            <a:endParaRPr lang="en-US" dirty="0">
              <a:solidFill>
                <a:srgbClr val="404040"/>
              </a:solidFill>
            </a:endParaRPr>
          </a:p>
          <a:p>
            <a:pPr marL="0" indent="0">
              <a:buNone/>
            </a:pPr>
            <a:r>
              <a:rPr lang="en-US" sz="1800" dirty="0">
                <a:solidFill>
                  <a:srgbClr val="404040"/>
                </a:solidFill>
              </a:rPr>
              <a:t>           </a:t>
            </a:r>
          </a:p>
        </p:txBody>
      </p:sp>
      <p:pic>
        <p:nvPicPr>
          <p:cNvPr id="4" name="Picture 3">
            <a:extLst>
              <a:ext uri="{FF2B5EF4-FFF2-40B4-BE49-F238E27FC236}">
                <a16:creationId xmlns:a16="http://schemas.microsoft.com/office/drawing/2014/main" id="{0AD09098-DFDC-4AE9-8539-5CF87DFF0117}"/>
              </a:ext>
            </a:extLst>
          </p:cNvPr>
          <p:cNvPicPr>
            <a:picLocks noChangeAspect="1"/>
          </p:cNvPicPr>
          <p:nvPr/>
        </p:nvPicPr>
        <p:blipFill>
          <a:blip r:embed="rId2"/>
          <a:stretch>
            <a:fillRect/>
          </a:stretch>
        </p:blipFill>
        <p:spPr>
          <a:xfrm>
            <a:off x="10591800" y="255823"/>
            <a:ext cx="1074513" cy="1120237"/>
          </a:xfrm>
          <a:prstGeom prst="rect">
            <a:avLst/>
          </a:prstGeom>
        </p:spPr>
      </p:pic>
      <p:sp>
        <p:nvSpPr>
          <p:cNvPr id="5" name="TextBox 4">
            <a:extLst>
              <a:ext uri="{FF2B5EF4-FFF2-40B4-BE49-F238E27FC236}">
                <a16:creationId xmlns:a16="http://schemas.microsoft.com/office/drawing/2014/main" id="{87542EF5-0976-4FC1-A2AF-B22BAAA03F62}"/>
              </a:ext>
            </a:extLst>
          </p:cNvPr>
          <p:cNvSpPr txBox="1"/>
          <p:nvPr/>
        </p:nvSpPr>
        <p:spPr>
          <a:xfrm>
            <a:off x="3518422" y="3505918"/>
            <a:ext cx="5195396" cy="300082"/>
          </a:xfrm>
          <a:prstGeom prst="rect">
            <a:avLst/>
          </a:prstGeom>
          <a:noFill/>
        </p:spPr>
        <p:txBody>
          <a:bodyPr wrap="square" rtlCol="0">
            <a:spAutoFit/>
          </a:bodyPr>
          <a:lstStyle/>
          <a:p>
            <a:endParaRPr lang="en-US" sz="1350" b="1" dirty="0"/>
          </a:p>
        </p:txBody>
      </p:sp>
      <p:sp>
        <p:nvSpPr>
          <p:cNvPr id="11" name="Content Placeholder 2">
            <a:extLst>
              <a:ext uri="{FF2B5EF4-FFF2-40B4-BE49-F238E27FC236}">
                <a16:creationId xmlns:a16="http://schemas.microsoft.com/office/drawing/2014/main" id="{39FB7583-E0B8-48B4-B3BC-E840760EEAEA}"/>
              </a:ext>
            </a:extLst>
          </p:cNvPr>
          <p:cNvSpPr txBox="1">
            <a:spLocks/>
          </p:cNvSpPr>
          <p:nvPr/>
        </p:nvSpPr>
        <p:spPr>
          <a:xfrm>
            <a:off x="1600200" y="2113410"/>
            <a:ext cx="10363200" cy="6774767"/>
          </a:xfrm>
          <a:prstGeom prst="rect">
            <a:avLst/>
          </a:prstGeom>
        </p:spPr>
        <p:txBody>
          <a:bodyPr vert="horz" lIns="68580" tIns="34290" rIns="68580" bIns="34290" rtlCol="0">
            <a:no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44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59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28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a:buClrTx/>
              <a:buFont typeface="Wingdings" panose="05000000000000000000" pitchFamily="2" charset="2"/>
              <a:buChar char="§"/>
            </a:pPr>
            <a:r>
              <a:rPr lang="en-US" sz="3000" b="1" dirty="0">
                <a:solidFill>
                  <a:srgbClr val="FF0000"/>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Office@vdoe-nh.org</a:t>
            </a:r>
            <a:endParaRPr lang="en-US" sz="3000" b="1" dirty="0">
              <a:solidFill>
                <a:srgbClr val="FF0000"/>
              </a:solidFill>
              <a:latin typeface="Arial" panose="020B0604020202020204" pitchFamily="34" charset="0"/>
              <a:cs typeface="Arial" panose="020B0604020202020204" pitchFamily="34" charset="0"/>
            </a:endParaRPr>
          </a:p>
          <a:p>
            <a:pPr>
              <a:buClrTx/>
              <a:buFont typeface="Wingdings" panose="05000000000000000000" pitchFamily="2" charset="2"/>
              <a:buChar char="§"/>
            </a:pPr>
            <a:r>
              <a:rPr lang="en-US" sz="3000" b="1" dirty="0">
                <a:latin typeface="Arial" panose="020B0604020202020204" pitchFamily="34" charset="0"/>
                <a:cs typeface="Arial" panose="020B0604020202020204" pitchFamily="34" charset="0"/>
              </a:rPr>
              <a:t>603-367-9022</a:t>
            </a:r>
          </a:p>
          <a:p>
            <a:pPr>
              <a:buClrTx/>
              <a:buFont typeface="Wingdings" panose="05000000000000000000" pitchFamily="2" charset="2"/>
              <a:buChar char="§"/>
            </a:pPr>
            <a:r>
              <a:rPr lang="en-US" sz="3000" b="1" dirty="0">
                <a:latin typeface="Arial" panose="020B0604020202020204" pitchFamily="34" charset="0"/>
                <a:cs typeface="Arial" panose="020B0604020202020204" pitchFamily="34" charset="0"/>
              </a:rPr>
              <a:t>Please use above for correspondence with the office. </a:t>
            </a:r>
          </a:p>
          <a:p>
            <a:pPr>
              <a:buClrTx/>
              <a:buFont typeface="Wingdings" panose="05000000000000000000" pitchFamily="2" charset="2"/>
              <a:buChar char="§"/>
            </a:pPr>
            <a:endParaRPr lang="en-US" sz="1050" b="1" dirty="0">
              <a:latin typeface="Arial" panose="020B0604020202020204" pitchFamily="34" charset="0"/>
              <a:cs typeface="Arial" panose="020B0604020202020204" pitchFamily="34" charset="0"/>
            </a:endParaRPr>
          </a:p>
          <a:p>
            <a:pPr>
              <a:buClrTx/>
              <a:buFont typeface="Wingdings" panose="05000000000000000000" pitchFamily="2" charset="2"/>
              <a:buChar char="§"/>
            </a:pPr>
            <a:r>
              <a:rPr lang="en-US" sz="3000" b="1" dirty="0">
                <a:latin typeface="Arial" panose="020B0604020202020204" pitchFamily="34" charset="0"/>
                <a:cs typeface="Arial" panose="020B0604020202020204" pitchFamily="34" charset="0"/>
              </a:rPr>
              <a:t> Facebook page, info board, and </a:t>
            </a:r>
            <a:r>
              <a:rPr lang="en-US" sz="3000" b="1" dirty="0" err="1">
                <a:latin typeface="Arial" panose="020B0604020202020204" pitchFamily="34" charset="0"/>
                <a:cs typeface="Arial" panose="020B0604020202020204" pitchFamily="34" charset="0"/>
              </a:rPr>
              <a:t>Nextdoor</a:t>
            </a:r>
            <a:r>
              <a:rPr lang="en-US" sz="3000" b="1" dirty="0">
                <a:latin typeface="Arial" panose="020B0604020202020204" pitchFamily="34" charset="0"/>
                <a:cs typeface="Arial" panose="020B0604020202020204" pitchFamily="34" charset="0"/>
              </a:rPr>
              <a:t> </a:t>
            </a:r>
            <a:r>
              <a:rPr lang="en-US" sz="3000" b="1" dirty="0" err="1">
                <a:latin typeface="Arial" panose="020B0604020202020204" pitchFamily="34" charset="0"/>
                <a:cs typeface="Arial" panose="020B0604020202020204" pitchFamily="34" charset="0"/>
              </a:rPr>
              <a:t>Eidelweiss</a:t>
            </a:r>
            <a:r>
              <a:rPr lang="en-US" sz="3000" b="1" dirty="0">
                <a:latin typeface="Arial" panose="020B0604020202020204" pitchFamily="34" charset="0"/>
                <a:cs typeface="Arial" panose="020B0604020202020204" pitchFamily="34" charset="0"/>
              </a:rPr>
              <a:t> are </a:t>
            </a:r>
            <a:r>
              <a:rPr lang="en-US" sz="3000" b="1" u="sng" dirty="0">
                <a:latin typeface="Arial" panose="020B0604020202020204" pitchFamily="34" charset="0"/>
                <a:cs typeface="Arial" panose="020B0604020202020204" pitchFamily="34" charset="0"/>
              </a:rPr>
              <a:t>not</a:t>
            </a:r>
            <a:r>
              <a:rPr lang="en-US" sz="3000" b="1" dirty="0">
                <a:latin typeface="Arial" panose="020B0604020202020204" pitchFamily="34" charset="0"/>
                <a:cs typeface="Arial" panose="020B0604020202020204" pitchFamily="34" charset="0"/>
              </a:rPr>
              <a:t> official VDOE sites.</a:t>
            </a:r>
          </a:p>
          <a:p>
            <a:pPr>
              <a:buClrTx/>
              <a:buFont typeface="Wingdings" panose="05000000000000000000" pitchFamily="2" charset="2"/>
              <a:buChar char="§"/>
            </a:pPr>
            <a:endParaRPr lang="en-US" sz="2000" b="1" dirty="0">
              <a:latin typeface="Arial" panose="020B0604020202020204" pitchFamily="34" charset="0"/>
              <a:cs typeface="Arial" panose="020B0604020202020204" pitchFamily="34" charset="0"/>
            </a:endParaRPr>
          </a:p>
          <a:p>
            <a:pPr>
              <a:buClrTx/>
              <a:buFont typeface="Wingdings" panose="05000000000000000000" pitchFamily="2" charset="2"/>
              <a:buChar char="§"/>
            </a:pPr>
            <a:r>
              <a:rPr lang="en-US" sz="3000" b="1" dirty="0">
                <a:latin typeface="Arial" panose="020B0604020202020204" pitchFamily="34" charset="0"/>
                <a:cs typeface="Arial" panose="020B0604020202020204" pitchFamily="34" charset="0"/>
              </a:rPr>
              <a:t>Budget meeting date: January 31 and February 7</a:t>
            </a:r>
          </a:p>
          <a:p>
            <a:pPr>
              <a:buClrTx/>
              <a:buFont typeface="Wingdings" panose="05000000000000000000" pitchFamily="2" charset="2"/>
              <a:buChar char="§"/>
            </a:pPr>
            <a:endParaRPr lang="en-US" sz="2000" b="1" dirty="0">
              <a:latin typeface="Arial" panose="020B0604020202020204" pitchFamily="34" charset="0"/>
              <a:cs typeface="Arial" panose="020B0604020202020204" pitchFamily="34" charset="0"/>
            </a:endParaRPr>
          </a:p>
          <a:p>
            <a:pPr>
              <a:buClrTx/>
              <a:buFont typeface="Wingdings" panose="05000000000000000000" pitchFamily="2" charset="2"/>
              <a:buChar char="§"/>
            </a:pPr>
            <a:r>
              <a:rPr lang="en-US" sz="3000" b="1" dirty="0">
                <a:latin typeface="Arial" panose="020B0604020202020204" pitchFamily="34" charset="0"/>
                <a:cs typeface="Arial" panose="020B0604020202020204" pitchFamily="34" charset="0"/>
              </a:rPr>
              <a:t>Annual meeting date: March 7</a:t>
            </a:r>
          </a:p>
        </p:txBody>
      </p:sp>
    </p:spTree>
    <p:extLst>
      <p:ext uri="{BB962C8B-B14F-4D97-AF65-F5344CB8AC3E}">
        <p14:creationId xmlns:p14="http://schemas.microsoft.com/office/powerpoint/2010/main" val="3763625915"/>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52148" y="903067"/>
            <a:ext cx="5475731" cy="1382933"/>
          </a:xfrm>
          <a:solidFill>
            <a:schemeClr val="bg1">
              <a:lumMod val="95000"/>
            </a:schemeClr>
          </a:solidFill>
        </p:spPr>
        <p:txBody>
          <a:bodyPr>
            <a:normAutofit fontScale="90000"/>
          </a:bodyPr>
          <a:lstStyle/>
          <a:p>
            <a:r>
              <a:rPr lang="en-US" b="1" dirty="0">
                <a:latin typeface="Cooper Black" panose="0208090404030B020404" pitchFamily="18" charset="0"/>
              </a:rPr>
              <a:t>      </a:t>
            </a:r>
            <a:r>
              <a:rPr lang="en-US" sz="4000" dirty="0">
                <a:latin typeface="Cooper Black" panose="0208090404030B020404" pitchFamily="18" charset="0"/>
              </a:rPr>
              <a:t>Today’s topics</a:t>
            </a:r>
            <a:br>
              <a:rPr lang="en-US" sz="4000" dirty="0">
                <a:latin typeface="Cooper Black" panose="0208090404030B020404" pitchFamily="18" charset="0"/>
              </a:rPr>
            </a:br>
            <a:r>
              <a:rPr lang="en-US" sz="4000" dirty="0">
                <a:latin typeface="Cooper Black" panose="0208090404030B020404" pitchFamily="18" charset="0"/>
              </a:rPr>
              <a:t>  major VDOE projects</a:t>
            </a:r>
            <a:endParaRPr lang="en-US" dirty="0">
              <a:latin typeface="Cooper Black" panose="0208090404030B020404" pitchFamily="18" charset="0"/>
            </a:endParaRPr>
          </a:p>
        </p:txBody>
      </p:sp>
      <p:sp>
        <p:nvSpPr>
          <p:cNvPr id="3" name="Content Placeholder 2"/>
          <p:cNvSpPr>
            <a:spLocks noGrp="1"/>
          </p:cNvSpPr>
          <p:nvPr>
            <p:ph idx="1"/>
          </p:nvPr>
        </p:nvSpPr>
        <p:spPr>
          <a:xfrm>
            <a:off x="2895600" y="2514600"/>
            <a:ext cx="7620000" cy="5867400"/>
          </a:xfrm>
        </p:spPr>
        <p:txBody>
          <a:bodyPr>
            <a:normAutofit/>
          </a:bodyPr>
          <a:lstStyle/>
          <a:p>
            <a:r>
              <a:rPr lang="en-US" sz="3000" b="1" dirty="0">
                <a:latin typeface="Arial" panose="020B0604020202020204" pitchFamily="34" charset="0"/>
                <a:cs typeface="Arial" panose="020B0604020202020204" pitchFamily="34" charset="0"/>
              </a:rPr>
              <a:t>Changes in 2019</a:t>
            </a:r>
          </a:p>
          <a:p>
            <a:r>
              <a:rPr lang="en-US" sz="3000" b="1" dirty="0">
                <a:latin typeface="Arial" panose="020B0604020202020204" pitchFamily="34" charset="0"/>
                <a:cs typeface="Arial" panose="020B0604020202020204" pitchFamily="34" charset="0"/>
              </a:rPr>
              <a:t>Environmental</a:t>
            </a:r>
          </a:p>
          <a:p>
            <a:r>
              <a:rPr lang="en-US" sz="3000" b="1" dirty="0">
                <a:latin typeface="Arial" panose="020B0604020202020204" pitchFamily="34" charset="0"/>
                <a:cs typeface="Arial" panose="020B0604020202020204" pitchFamily="34" charset="0"/>
              </a:rPr>
              <a:t>Electrical upgrades</a:t>
            </a:r>
          </a:p>
          <a:p>
            <a:r>
              <a:rPr lang="en-US" sz="3000" b="1" dirty="0" err="1">
                <a:latin typeface="Arial" panose="020B0604020202020204" pitchFamily="34" charset="0"/>
                <a:cs typeface="Arial" panose="020B0604020202020204" pitchFamily="34" charset="0"/>
              </a:rPr>
              <a:t>Reinach</a:t>
            </a:r>
            <a:r>
              <a:rPr lang="en-US" sz="3000" b="1" dirty="0">
                <a:latin typeface="Arial" panose="020B0604020202020204" pitchFamily="34" charset="0"/>
                <a:cs typeface="Arial" panose="020B0604020202020204" pitchFamily="34" charset="0"/>
              </a:rPr>
              <a:t> water tank</a:t>
            </a:r>
          </a:p>
          <a:p>
            <a:r>
              <a:rPr lang="en-US" sz="3000" b="1" dirty="0">
                <a:latin typeface="Arial" panose="020B0604020202020204" pitchFamily="34" charset="0"/>
                <a:cs typeface="Arial" panose="020B0604020202020204" pitchFamily="34" charset="0"/>
              </a:rPr>
              <a:t>Water system priorities</a:t>
            </a:r>
          </a:p>
          <a:p>
            <a:r>
              <a:rPr lang="en-US" sz="3000" b="1" dirty="0">
                <a:latin typeface="Arial" panose="020B0604020202020204" pitchFamily="34" charset="0"/>
                <a:cs typeface="Arial" panose="020B0604020202020204" pitchFamily="34" charset="0"/>
              </a:rPr>
              <a:t>Changes in highway equipment</a:t>
            </a:r>
          </a:p>
          <a:p>
            <a:r>
              <a:rPr lang="en-US" sz="3000" b="1" dirty="0">
                <a:latin typeface="Arial" panose="020B0604020202020204" pitchFamily="34" charset="0"/>
                <a:cs typeface="Arial" panose="020B0604020202020204" pitchFamily="34" charset="0"/>
              </a:rPr>
              <a:t>Current budgets</a:t>
            </a:r>
          </a:p>
          <a:p>
            <a:r>
              <a:rPr lang="en-US" sz="3000" b="1" dirty="0">
                <a:latin typeface="Arial" panose="020B0604020202020204" pitchFamily="34" charset="0"/>
                <a:cs typeface="Arial" panose="020B0604020202020204" pitchFamily="34" charset="0"/>
              </a:rPr>
              <a:t>Water billing</a:t>
            </a:r>
          </a:p>
          <a:p>
            <a:r>
              <a:rPr lang="en-US" sz="3000" b="1" dirty="0">
                <a:latin typeface="Arial" panose="020B0604020202020204" pitchFamily="34" charset="0"/>
                <a:cs typeface="Arial" panose="020B0604020202020204" pitchFamily="34" charset="0"/>
              </a:rPr>
              <a:t>Future budgets</a:t>
            </a:r>
          </a:p>
          <a:p>
            <a:endParaRPr lang="en-US" sz="3000" dirty="0">
              <a:solidFill>
                <a:srgbClr val="404040"/>
              </a:solidFill>
            </a:endParaRPr>
          </a:p>
        </p:txBody>
      </p:sp>
      <p:pic>
        <p:nvPicPr>
          <p:cNvPr id="4" name="Picture 3">
            <a:extLst>
              <a:ext uri="{FF2B5EF4-FFF2-40B4-BE49-F238E27FC236}">
                <a16:creationId xmlns:a16="http://schemas.microsoft.com/office/drawing/2014/main" id="{1FEE2A58-1544-4613-9C0B-A2F9CE2B1575}"/>
              </a:ext>
            </a:extLst>
          </p:cNvPr>
          <p:cNvPicPr>
            <a:picLocks noChangeAspect="1"/>
          </p:cNvPicPr>
          <p:nvPr/>
        </p:nvPicPr>
        <p:blipFill>
          <a:blip r:embed="rId2"/>
          <a:stretch>
            <a:fillRect/>
          </a:stretch>
        </p:blipFill>
        <p:spPr>
          <a:xfrm>
            <a:off x="10504714" y="474296"/>
            <a:ext cx="1074513" cy="1120237"/>
          </a:xfrm>
          <a:prstGeom prst="rect">
            <a:avLst/>
          </a:prstGeom>
        </p:spPr>
      </p:pic>
    </p:spTree>
    <p:extLst>
      <p:ext uri="{BB962C8B-B14F-4D97-AF65-F5344CB8AC3E}">
        <p14:creationId xmlns:p14="http://schemas.microsoft.com/office/powerpoint/2010/main" val="472238779"/>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33800" y="555721"/>
            <a:ext cx="4347972" cy="697133"/>
          </a:xfrm>
          <a:solidFill>
            <a:schemeClr val="bg1">
              <a:lumMod val="95000"/>
            </a:schemeClr>
          </a:solidFill>
        </p:spPr>
        <p:txBody>
          <a:bodyPr>
            <a:normAutofit/>
          </a:bodyPr>
          <a:lstStyle/>
          <a:p>
            <a:r>
              <a:rPr lang="en-US" sz="3600" dirty="0">
                <a:latin typeface="Cooper Black" panose="0208090404030B020404" pitchFamily="18" charset="0"/>
              </a:rPr>
              <a:t>  Changes in 2019</a:t>
            </a:r>
          </a:p>
        </p:txBody>
      </p:sp>
      <p:sp>
        <p:nvSpPr>
          <p:cNvPr id="3" name="Content Placeholder 2"/>
          <p:cNvSpPr>
            <a:spLocks noGrp="1"/>
          </p:cNvSpPr>
          <p:nvPr>
            <p:ph idx="1"/>
          </p:nvPr>
        </p:nvSpPr>
        <p:spPr>
          <a:xfrm>
            <a:off x="1295400" y="1524000"/>
            <a:ext cx="10370913" cy="7064279"/>
          </a:xfrm>
        </p:spPr>
        <p:txBody>
          <a:bodyPr>
            <a:noAutofit/>
          </a:bodyPr>
          <a:lstStyle/>
          <a:p>
            <a:r>
              <a:rPr lang="en-US" sz="3000" b="1" dirty="0">
                <a:latin typeface="Arial" panose="020B0604020202020204" pitchFamily="34" charset="0"/>
                <a:cs typeface="Arial" panose="020B0604020202020204" pitchFamily="34" charset="0"/>
              </a:rPr>
              <a:t>Meeting schedule and published agendas</a:t>
            </a:r>
          </a:p>
          <a:p>
            <a:r>
              <a:rPr lang="en-US" sz="3000" b="1" dirty="0">
                <a:latin typeface="Arial" panose="020B0604020202020204" pitchFamily="34" charset="0"/>
                <a:cs typeface="Arial" panose="020B0604020202020204" pitchFamily="34" charset="0"/>
              </a:rPr>
              <a:t>Public comment and scheduled appearances</a:t>
            </a:r>
          </a:p>
          <a:p>
            <a:r>
              <a:rPr lang="en-US" sz="3000" b="1" dirty="0">
                <a:latin typeface="Arial" panose="020B0604020202020204" pitchFamily="34" charset="0"/>
                <a:cs typeface="Arial" panose="020B0604020202020204" pitchFamily="34" charset="0"/>
              </a:rPr>
              <a:t>Updated </a:t>
            </a:r>
            <a:r>
              <a:rPr lang="en-US" sz="3000" b="1" dirty="0" err="1">
                <a:latin typeface="Arial" panose="020B0604020202020204" pitchFamily="34" charset="0"/>
                <a:cs typeface="Arial" panose="020B0604020202020204" pitchFamily="34" charset="0"/>
              </a:rPr>
              <a:t>Quickbooks</a:t>
            </a:r>
            <a:r>
              <a:rPr lang="en-US" sz="3000" b="1" dirty="0">
                <a:latin typeface="Arial" panose="020B0604020202020204" pitchFamily="34" charset="0"/>
                <a:cs typeface="Arial" panose="020B0604020202020204" pitchFamily="34" charset="0"/>
              </a:rPr>
              <a:t> from 2007 to 2019</a:t>
            </a:r>
          </a:p>
          <a:p>
            <a:r>
              <a:rPr lang="en-US" sz="3000" b="1" dirty="0">
                <a:latin typeface="Arial" panose="020B0604020202020204" pitchFamily="34" charset="0"/>
                <a:cs typeface="Arial" panose="020B0604020202020204" pitchFamily="34" charset="0"/>
              </a:rPr>
              <a:t>Environmental committee formation</a:t>
            </a:r>
          </a:p>
          <a:p>
            <a:r>
              <a:rPr lang="en-US" sz="3000" b="1" dirty="0">
                <a:latin typeface="Arial" panose="020B0604020202020204" pitchFamily="34" charset="0"/>
                <a:cs typeface="Arial" panose="020B0604020202020204" pitchFamily="34" charset="0"/>
              </a:rPr>
              <a:t>Communications committee formation</a:t>
            </a:r>
          </a:p>
          <a:p>
            <a:r>
              <a:rPr lang="en-US" sz="3000" b="1" dirty="0">
                <a:latin typeface="Arial" panose="020B0604020202020204" pitchFamily="34" charset="0"/>
                <a:cs typeface="Arial" panose="020B0604020202020204" pitchFamily="34" charset="0"/>
              </a:rPr>
              <a:t>Water committee formation</a:t>
            </a:r>
          </a:p>
          <a:p>
            <a:r>
              <a:rPr lang="en-US" sz="3000" b="1" dirty="0">
                <a:latin typeface="Arial" panose="020B0604020202020204" pitchFamily="34" charset="0"/>
                <a:cs typeface="Arial" panose="020B0604020202020204" pitchFamily="34" charset="0"/>
              </a:rPr>
              <a:t>Volunteer Projects Completed</a:t>
            </a:r>
          </a:p>
          <a:p>
            <a:r>
              <a:rPr lang="en-US" sz="3000" b="1" dirty="0">
                <a:latin typeface="Arial" panose="020B0604020202020204" pitchFamily="34" charset="0"/>
                <a:cs typeface="Arial" panose="020B0604020202020204" pitchFamily="34" charset="0"/>
              </a:rPr>
              <a:t>Website modifications</a:t>
            </a:r>
          </a:p>
          <a:p>
            <a:r>
              <a:rPr lang="en-US" sz="3000" b="1" dirty="0">
                <a:latin typeface="Arial" panose="020B0604020202020204" pitchFamily="34" charset="0"/>
                <a:cs typeface="Arial" panose="020B0604020202020204" pitchFamily="34" charset="0"/>
              </a:rPr>
              <a:t>Updated Water, Beach, and Parking ordinances</a:t>
            </a:r>
          </a:p>
          <a:p>
            <a:r>
              <a:rPr lang="en-US" sz="3000" b="1" dirty="0">
                <a:latin typeface="Arial" panose="020B0604020202020204" pitchFamily="34" charset="0"/>
                <a:cs typeface="Arial" panose="020B0604020202020204" pitchFamily="34" charset="0"/>
              </a:rPr>
              <a:t>Financial savings</a:t>
            </a:r>
          </a:p>
          <a:p>
            <a:r>
              <a:rPr lang="en-US" sz="3000" b="1" dirty="0">
                <a:latin typeface="Arial" panose="020B0604020202020204" pitchFamily="34" charset="0"/>
                <a:cs typeface="Arial" panose="020B0604020202020204" pitchFamily="34" charset="0"/>
              </a:rPr>
              <a:t>Improved relationship with EPOA (they just made donations)</a:t>
            </a:r>
            <a:endParaRPr lang="en-US" sz="3000" b="1" dirty="0">
              <a:solidFill>
                <a:srgbClr val="404040"/>
              </a:solidFill>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089D0D79-1802-4E52-8FA6-5234C22A9CFF}"/>
              </a:ext>
            </a:extLst>
          </p:cNvPr>
          <p:cNvPicPr>
            <a:picLocks noChangeAspect="1"/>
          </p:cNvPicPr>
          <p:nvPr/>
        </p:nvPicPr>
        <p:blipFill>
          <a:blip r:embed="rId2"/>
          <a:stretch>
            <a:fillRect/>
          </a:stretch>
        </p:blipFill>
        <p:spPr>
          <a:xfrm>
            <a:off x="10591800" y="344168"/>
            <a:ext cx="1074513" cy="1120237"/>
          </a:xfrm>
          <a:prstGeom prst="rect">
            <a:avLst/>
          </a:prstGeom>
        </p:spPr>
      </p:pic>
    </p:spTree>
    <p:extLst>
      <p:ext uri="{BB962C8B-B14F-4D97-AF65-F5344CB8AC3E}">
        <p14:creationId xmlns:p14="http://schemas.microsoft.com/office/powerpoint/2010/main" val="17423683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33800" y="457200"/>
            <a:ext cx="4114800" cy="560119"/>
          </a:xfrm>
          <a:solidFill>
            <a:schemeClr val="bg1">
              <a:lumMod val="95000"/>
            </a:schemeClr>
          </a:solidFill>
        </p:spPr>
        <p:txBody>
          <a:bodyPr>
            <a:noAutofit/>
          </a:bodyPr>
          <a:lstStyle/>
          <a:p>
            <a:r>
              <a:rPr lang="en-US" sz="3600" dirty="0">
                <a:latin typeface="Cooper Black" panose="0208090404030B020404" pitchFamily="18" charset="0"/>
              </a:rPr>
              <a:t>Environmental</a:t>
            </a:r>
          </a:p>
        </p:txBody>
      </p:sp>
      <p:sp>
        <p:nvSpPr>
          <p:cNvPr id="3" name="Content Placeholder 2"/>
          <p:cNvSpPr>
            <a:spLocks noGrp="1"/>
          </p:cNvSpPr>
          <p:nvPr>
            <p:ph idx="1"/>
          </p:nvPr>
        </p:nvSpPr>
        <p:spPr>
          <a:xfrm>
            <a:off x="1524000" y="1768678"/>
            <a:ext cx="10210799" cy="5606644"/>
          </a:xfrm>
          <a:solidFill>
            <a:schemeClr val="bg1">
              <a:lumMod val="95000"/>
            </a:schemeClr>
          </a:solidFill>
        </p:spPr>
        <p:txBody>
          <a:bodyPr>
            <a:noAutofit/>
          </a:bodyPr>
          <a:lstStyle/>
          <a:p>
            <a:r>
              <a:rPr lang="en-US" sz="3000" b="1" dirty="0">
                <a:latin typeface="Arial" panose="020B0604020202020204" pitchFamily="34" charset="0"/>
                <a:cs typeface="Arial" panose="020B0604020202020204" pitchFamily="34" charset="0"/>
              </a:rPr>
              <a:t>New Dam Management Policy – Maintain ponds like we did this year</a:t>
            </a:r>
          </a:p>
          <a:p>
            <a:r>
              <a:rPr lang="en-US" sz="3000" b="1" dirty="0">
                <a:latin typeface="Arial" panose="020B0604020202020204" pitchFamily="34" charset="0"/>
                <a:cs typeface="Arial" panose="020B0604020202020204" pitchFamily="34" charset="0"/>
              </a:rPr>
              <a:t>Ask Loon Preservation Committee to install a floating loon nest</a:t>
            </a:r>
          </a:p>
          <a:p>
            <a:r>
              <a:rPr lang="en-US" sz="3000" b="1" dirty="0">
                <a:latin typeface="Arial" panose="020B0604020202020204" pitchFamily="34" charset="0"/>
                <a:cs typeface="Arial" panose="020B0604020202020204" pitchFamily="34" charset="0"/>
              </a:rPr>
              <a:t>Evaluating beaches to avoid/lessen erosion</a:t>
            </a:r>
          </a:p>
          <a:p>
            <a:r>
              <a:rPr lang="en-US" sz="3000" b="1" dirty="0">
                <a:latin typeface="Arial" panose="020B0604020202020204" pitchFamily="34" charset="0"/>
                <a:cs typeface="Arial" panose="020B0604020202020204" pitchFamily="34" charset="0"/>
              </a:rPr>
              <a:t>Develop a plan for outhouses – haven’t been maintained in 20+ years</a:t>
            </a:r>
          </a:p>
          <a:p>
            <a:r>
              <a:rPr lang="en-US" sz="3000" b="1" dirty="0">
                <a:latin typeface="Arial" panose="020B0604020202020204" pitchFamily="34" charset="0"/>
                <a:cs typeface="Arial" panose="020B0604020202020204" pitchFamily="34" charset="0"/>
              </a:rPr>
              <a:t>Warrant article for weekly beach testing</a:t>
            </a:r>
          </a:p>
          <a:p>
            <a:r>
              <a:rPr lang="en-US" sz="3000" b="1" dirty="0">
                <a:latin typeface="Arial" panose="020B0604020202020204" pitchFamily="34" charset="0"/>
                <a:cs typeface="Arial" panose="020B0604020202020204" pitchFamily="34" charset="0"/>
              </a:rPr>
              <a:t>Work with the EPOA on a “shoreline sweep”</a:t>
            </a:r>
          </a:p>
          <a:p>
            <a:r>
              <a:rPr lang="en-US" sz="3000" b="1" dirty="0">
                <a:latin typeface="Arial" panose="020B0604020202020204" pitchFamily="34" charset="0"/>
                <a:cs typeface="Arial" panose="020B0604020202020204" pitchFamily="34" charset="0"/>
              </a:rPr>
              <a:t>Plan for new beach signage in 2020</a:t>
            </a:r>
          </a:p>
          <a:p>
            <a:r>
              <a:rPr lang="en-US" sz="3000" b="1" dirty="0">
                <a:latin typeface="Arial" panose="020B0604020202020204" pitchFamily="34" charset="0"/>
                <a:cs typeface="Arial" panose="020B0604020202020204" pitchFamily="34" charset="0"/>
              </a:rPr>
              <a:t>Dog problem on beaches</a:t>
            </a:r>
            <a:endParaRPr lang="en-US" sz="3000" b="1" dirty="0">
              <a:solidFill>
                <a:srgbClr val="404040"/>
              </a:solidFill>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B1A5FE99-9443-4342-AF52-9F342E3A1B5A}"/>
              </a:ext>
            </a:extLst>
          </p:cNvPr>
          <p:cNvPicPr>
            <a:picLocks noChangeAspect="1"/>
          </p:cNvPicPr>
          <p:nvPr/>
        </p:nvPicPr>
        <p:blipFill>
          <a:blip r:embed="rId2"/>
          <a:stretch>
            <a:fillRect/>
          </a:stretch>
        </p:blipFill>
        <p:spPr>
          <a:xfrm>
            <a:off x="10689833" y="336591"/>
            <a:ext cx="1074513" cy="1120237"/>
          </a:xfrm>
          <a:prstGeom prst="rect">
            <a:avLst/>
          </a:prstGeom>
        </p:spPr>
      </p:pic>
    </p:spTree>
    <p:extLst>
      <p:ext uri="{BB962C8B-B14F-4D97-AF65-F5344CB8AC3E}">
        <p14:creationId xmlns:p14="http://schemas.microsoft.com/office/powerpoint/2010/main" val="3227933180"/>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16030" y="829229"/>
            <a:ext cx="5322182" cy="1120237"/>
          </a:xfrm>
          <a:solidFill>
            <a:schemeClr val="bg1">
              <a:lumMod val="95000"/>
            </a:schemeClr>
          </a:solidFill>
        </p:spPr>
        <p:txBody>
          <a:bodyPr>
            <a:noAutofit/>
          </a:bodyPr>
          <a:lstStyle/>
          <a:p>
            <a:r>
              <a:rPr lang="en-US" sz="3600" dirty="0">
                <a:latin typeface="Cooper Black" panose="0208090404030B020404" pitchFamily="18" charset="0"/>
              </a:rPr>
              <a:t>Electrical Upgrades</a:t>
            </a:r>
          </a:p>
        </p:txBody>
      </p:sp>
      <p:sp>
        <p:nvSpPr>
          <p:cNvPr id="3" name="Content Placeholder 2"/>
          <p:cNvSpPr>
            <a:spLocks noGrp="1"/>
          </p:cNvSpPr>
          <p:nvPr>
            <p:ph idx="1"/>
          </p:nvPr>
        </p:nvSpPr>
        <p:spPr>
          <a:xfrm>
            <a:off x="2514600" y="2362200"/>
            <a:ext cx="7805554" cy="5322291"/>
          </a:xfrm>
        </p:spPr>
        <p:txBody>
          <a:bodyPr>
            <a:normAutofit fontScale="92500" lnSpcReduction="10000"/>
          </a:bodyPr>
          <a:lstStyle/>
          <a:p>
            <a:r>
              <a:rPr lang="en-US" sz="3200" b="1" dirty="0">
                <a:latin typeface="Arial" panose="020B0604020202020204" pitchFamily="34" charset="0"/>
                <a:cs typeface="Arial" panose="020B0604020202020204" pitchFamily="34" charset="0"/>
              </a:rPr>
              <a:t>Two pump houses to be done this fall and the third next year</a:t>
            </a:r>
          </a:p>
          <a:p>
            <a:pPr marL="0" indent="0">
              <a:buNone/>
            </a:pPr>
            <a:endParaRPr lang="en-US" sz="3200" b="1" dirty="0">
              <a:latin typeface="Arial" panose="020B0604020202020204" pitchFamily="34" charset="0"/>
              <a:cs typeface="Arial" panose="020B0604020202020204" pitchFamily="34" charset="0"/>
            </a:endParaRPr>
          </a:p>
          <a:p>
            <a:r>
              <a:rPr lang="en-US" sz="3200" b="1" dirty="0">
                <a:latin typeface="Arial" panose="020B0604020202020204" pitchFamily="34" charset="0"/>
                <a:cs typeface="Arial" panose="020B0604020202020204" pitchFamily="34" charset="0"/>
              </a:rPr>
              <a:t>Money reallocated from 2018 bond</a:t>
            </a:r>
          </a:p>
          <a:p>
            <a:endParaRPr lang="en-US" sz="3200" b="1" dirty="0">
              <a:latin typeface="Arial" panose="020B0604020202020204" pitchFamily="34" charset="0"/>
              <a:cs typeface="Arial" panose="020B0604020202020204" pitchFamily="34" charset="0"/>
            </a:endParaRPr>
          </a:p>
          <a:p>
            <a:r>
              <a:rPr lang="en-US" sz="3200" b="1" dirty="0">
                <a:latin typeface="Arial" panose="020B0604020202020204" pitchFamily="34" charset="0"/>
                <a:cs typeface="Arial" panose="020B0604020202020204" pitchFamily="34" charset="0"/>
              </a:rPr>
              <a:t>Project completion is expected to be under budget</a:t>
            </a:r>
          </a:p>
          <a:p>
            <a:endParaRPr lang="en-US" sz="3200" b="1" dirty="0">
              <a:latin typeface="Arial" panose="020B0604020202020204" pitchFamily="34" charset="0"/>
              <a:cs typeface="Arial" panose="020B0604020202020204" pitchFamily="34" charset="0"/>
            </a:endParaRPr>
          </a:p>
          <a:p>
            <a:r>
              <a:rPr lang="en-US" sz="3200" b="1" dirty="0">
                <a:latin typeface="Arial" panose="020B0604020202020204" pitchFamily="34" charset="0"/>
                <a:cs typeface="Arial" panose="020B0604020202020204" pitchFamily="34" charset="0"/>
              </a:rPr>
              <a:t>Scada system and water system will be positively impacted</a:t>
            </a:r>
          </a:p>
          <a:p>
            <a:endParaRPr lang="en-US" dirty="0">
              <a:solidFill>
                <a:srgbClr val="404040"/>
              </a:solidFill>
            </a:endParaRPr>
          </a:p>
        </p:txBody>
      </p:sp>
      <p:pic>
        <p:nvPicPr>
          <p:cNvPr id="4" name="Picture 3">
            <a:extLst>
              <a:ext uri="{FF2B5EF4-FFF2-40B4-BE49-F238E27FC236}">
                <a16:creationId xmlns:a16="http://schemas.microsoft.com/office/drawing/2014/main" id="{8458A3EE-317B-46F8-ABB4-C862FBEEF314}"/>
              </a:ext>
            </a:extLst>
          </p:cNvPr>
          <p:cNvPicPr>
            <a:picLocks noChangeAspect="1"/>
          </p:cNvPicPr>
          <p:nvPr/>
        </p:nvPicPr>
        <p:blipFill>
          <a:blip r:embed="rId2"/>
          <a:stretch>
            <a:fillRect/>
          </a:stretch>
        </p:blipFill>
        <p:spPr>
          <a:xfrm>
            <a:off x="10515600" y="269111"/>
            <a:ext cx="1074513" cy="1120237"/>
          </a:xfrm>
          <a:prstGeom prst="rect">
            <a:avLst/>
          </a:prstGeom>
        </p:spPr>
      </p:pic>
    </p:spTree>
    <p:extLst>
      <p:ext uri="{BB962C8B-B14F-4D97-AF65-F5344CB8AC3E}">
        <p14:creationId xmlns:p14="http://schemas.microsoft.com/office/powerpoint/2010/main" val="3406339764"/>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81400" y="783372"/>
            <a:ext cx="3621786" cy="664221"/>
          </a:xfrm>
          <a:solidFill>
            <a:schemeClr val="bg1">
              <a:lumMod val="95000"/>
            </a:schemeClr>
          </a:solidFill>
        </p:spPr>
        <p:txBody>
          <a:bodyPr>
            <a:noAutofit/>
          </a:bodyPr>
          <a:lstStyle/>
          <a:p>
            <a:r>
              <a:rPr lang="en-US" sz="3600" dirty="0" err="1">
                <a:latin typeface="Cooper Black" panose="0208090404030B020404" pitchFamily="18" charset="0"/>
              </a:rPr>
              <a:t>Reinach</a:t>
            </a:r>
            <a:r>
              <a:rPr lang="en-US" sz="3600" dirty="0">
                <a:latin typeface="Cooper Black" panose="0208090404030B020404" pitchFamily="18" charset="0"/>
              </a:rPr>
              <a:t> Tank</a:t>
            </a:r>
          </a:p>
        </p:txBody>
      </p:sp>
      <p:sp>
        <p:nvSpPr>
          <p:cNvPr id="3" name="Content Placeholder 2"/>
          <p:cNvSpPr>
            <a:spLocks noGrp="1"/>
          </p:cNvSpPr>
          <p:nvPr>
            <p:ph idx="1"/>
          </p:nvPr>
        </p:nvSpPr>
        <p:spPr>
          <a:xfrm>
            <a:off x="1828800" y="1752600"/>
            <a:ext cx="9296400" cy="7162030"/>
          </a:xfrm>
        </p:spPr>
        <p:txBody>
          <a:bodyPr>
            <a:noAutofit/>
          </a:bodyPr>
          <a:lstStyle/>
          <a:p>
            <a:r>
              <a:rPr lang="en-US" sz="3000" b="1" dirty="0">
                <a:latin typeface="Arial" panose="020B0604020202020204" pitchFamily="34" charset="0"/>
                <a:cs typeface="Arial" panose="020B0604020202020204" pitchFamily="34" charset="0"/>
              </a:rPr>
              <a:t>120,000 gallon tank (33% larger than design done in 2018)</a:t>
            </a:r>
          </a:p>
          <a:p>
            <a:r>
              <a:rPr lang="en-US" sz="3000" b="1" dirty="0">
                <a:latin typeface="Arial" panose="020B0604020202020204" pitchFamily="34" charset="0"/>
                <a:cs typeface="Arial" panose="020B0604020202020204" pitchFamily="34" charset="0"/>
              </a:rPr>
              <a:t>Tank project to be done in two parts</a:t>
            </a:r>
          </a:p>
          <a:p>
            <a:pPr marL="0" indent="0">
              <a:buNone/>
            </a:pPr>
            <a:r>
              <a:rPr lang="en-US" sz="3000" b="1" dirty="0">
                <a:latin typeface="Arial" panose="020B0604020202020204" pitchFamily="34" charset="0"/>
                <a:cs typeface="Arial" panose="020B0604020202020204" pitchFamily="34" charset="0"/>
              </a:rPr>
              <a:t>	Site Work</a:t>
            </a:r>
          </a:p>
          <a:p>
            <a:pPr marL="0" indent="0">
              <a:buNone/>
            </a:pPr>
            <a:r>
              <a:rPr lang="en-US" sz="3000" b="1" dirty="0">
                <a:latin typeface="Arial" panose="020B0604020202020204" pitchFamily="34" charset="0"/>
                <a:cs typeface="Arial" panose="020B0604020202020204" pitchFamily="34" charset="0"/>
              </a:rPr>
              <a:t>	Tank Installation</a:t>
            </a:r>
          </a:p>
          <a:p>
            <a:r>
              <a:rPr lang="en-US" sz="3000" b="1" dirty="0">
                <a:latin typeface="Arial" panose="020B0604020202020204" pitchFamily="34" charset="0"/>
                <a:cs typeface="Arial" panose="020B0604020202020204" pitchFamily="34" charset="0"/>
              </a:rPr>
              <a:t>Site work - Spring of 2020</a:t>
            </a:r>
          </a:p>
          <a:p>
            <a:r>
              <a:rPr lang="en-US" sz="3000" b="1" dirty="0">
                <a:latin typeface="Arial" panose="020B0604020202020204" pitchFamily="34" charset="0"/>
                <a:cs typeface="Arial" panose="020B0604020202020204" pitchFamily="34" charset="0"/>
              </a:rPr>
              <a:t>Tank install - Summer/Fall of 2020</a:t>
            </a:r>
          </a:p>
          <a:p>
            <a:r>
              <a:rPr lang="en-US" sz="3000" b="1" dirty="0">
                <a:latin typeface="Arial" panose="020B0604020202020204" pitchFamily="34" charset="0"/>
                <a:cs typeface="Arial" panose="020B0604020202020204" pitchFamily="34" charset="0"/>
              </a:rPr>
              <a:t>Expected costs - $800,000 (almost $200,000 less than 2018 bid)</a:t>
            </a:r>
          </a:p>
          <a:p>
            <a:r>
              <a:rPr lang="en-US" sz="3000" b="1" dirty="0">
                <a:latin typeface="Arial" panose="020B0604020202020204" pitchFamily="34" charset="0"/>
                <a:cs typeface="Arial" panose="020B0604020202020204" pitchFamily="34" charset="0"/>
              </a:rPr>
              <a:t>Project is currently on schedule (schedule is on the VDOE website)</a:t>
            </a:r>
          </a:p>
          <a:p>
            <a:endParaRPr lang="en-US" dirty="0">
              <a:solidFill>
                <a:srgbClr val="404040"/>
              </a:solidFill>
            </a:endParaRPr>
          </a:p>
        </p:txBody>
      </p:sp>
      <p:pic>
        <p:nvPicPr>
          <p:cNvPr id="4" name="Picture 3">
            <a:extLst>
              <a:ext uri="{FF2B5EF4-FFF2-40B4-BE49-F238E27FC236}">
                <a16:creationId xmlns:a16="http://schemas.microsoft.com/office/drawing/2014/main" id="{63B1E9AA-96D8-4EF3-8532-028897FD8653}"/>
              </a:ext>
            </a:extLst>
          </p:cNvPr>
          <p:cNvPicPr>
            <a:picLocks noChangeAspect="1"/>
          </p:cNvPicPr>
          <p:nvPr/>
        </p:nvPicPr>
        <p:blipFill>
          <a:blip r:embed="rId2"/>
          <a:stretch>
            <a:fillRect/>
          </a:stretch>
        </p:blipFill>
        <p:spPr>
          <a:xfrm>
            <a:off x="10587943" y="327356"/>
            <a:ext cx="1074513" cy="1120237"/>
          </a:xfrm>
          <a:prstGeom prst="rect">
            <a:avLst/>
          </a:prstGeom>
        </p:spPr>
      </p:pic>
    </p:spTree>
    <p:extLst>
      <p:ext uri="{BB962C8B-B14F-4D97-AF65-F5344CB8AC3E}">
        <p14:creationId xmlns:p14="http://schemas.microsoft.com/office/powerpoint/2010/main" val="4244820103"/>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22286" y="533498"/>
            <a:ext cx="4747428" cy="891540"/>
          </a:xfrm>
          <a:solidFill>
            <a:schemeClr val="bg1">
              <a:lumMod val="95000"/>
            </a:schemeClr>
          </a:solidFill>
        </p:spPr>
        <p:txBody>
          <a:bodyPr>
            <a:noAutofit/>
          </a:bodyPr>
          <a:lstStyle/>
          <a:p>
            <a:r>
              <a:rPr lang="en-US" sz="3600" dirty="0">
                <a:latin typeface="Cooper Black" panose="0208090404030B020404" pitchFamily="18" charset="0"/>
              </a:rPr>
              <a:t>  Water System Project Priorities</a:t>
            </a:r>
          </a:p>
        </p:txBody>
      </p:sp>
      <p:sp>
        <p:nvSpPr>
          <p:cNvPr id="3" name="Content Placeholder 2"/>
          <p:cNvSpPr>
            <a:spLocks noGrp="1"/>
          </p:cNvSpPr>
          <p:nvPr>
            <p:ph idx="1"/>
          </p:nvPr>
        </p:nvSpPr>
        <p:spPr>
          <a:xfrm>
            <a:off x="1752600" y="1981103"/>
            <a:ext cx="9677400" cy="6629399"/>
          </a:xfrm>
        </p:spPr>
        <p:txBody>
          <a:bodyPr>
            <a:normAutofit fontScale="25000" lnSpcReduction="20000"/>
          </a:bodyPr>
          <a:lstStyle/>
          <a:p>
            <a:endParaRPr lang="en-US" dirty="0">
              <a:solidFill>
                <a:srgbClr val="404040"/>
              </a:solidFill>
            </a:endParaRPr>
          </a:p>
          <a:p>
            <a:r>
              <a:rPr lang="en-US" sz="12000" b="1" dirty="0">
                <a:latin typeface="Arial" panose="020B0604020202020204" pitchFamily="34" charset="0"/>
                <a:cs typeface="Arial" panose="020B0604020202020204" pitchFamily="34" charset="0"/>
              </a:rPr>
              <a:t>Priority 1 - 5 Pressure Reducing Valves (PRVs) to be added = $125,000 -- will help reduce leaks and will extend the useful life of the overall system. </a:t>
            </a:r>
            <a:br>
              <a:rPr lang="en-US" sz="12000" b="1" dirty="0">
                <a:latin typeface="Arial" panose="020B0604020202020204" pitchFamily="34" charset="0"/>
                <a:cs typeface="Arial" panose="020B0604020202020204" pitchFamily="34" charset="0"/>
              </a:rPr>
            </a:br>
            <a:endParaRPr lang="en-US" sz="12000" b="1" dirty="0">
              <a:latin typeface="Arial" panose="020B0604020202020204" pitchFamily="34" charset="0"/>
              <a:cs typeface="Arial" panose="020B0604020202020204" pitchFamily="34" charset="0"/>
            </a:endParaRPr>
          </a:p>
          <a:p>
            <a:r>
              <a:rPr lang="en-US" sz="12000" b="1" dirty="0">
                <a:latin typeface="Arial" panose="020B0604020202020204" pitchFamily="34" charset="0"/>
                <a:cs typeface="Arial" panose="020B0604020202020204" pitchFamily="34" charset="0"/>
              </a:rPr>
              <a:t>Priority 2 - Gate valve placements = 5 clusters @ $8,000 = $40,000 --  will create smaller, isolation areas for shutoffs and such</a:t>
            </a:r>
            <a:br>
              <a:rPr lang="en-US" sz="12000" b="1" dirty="0">
                <a:latin typeface="Arial" panose="020B0604020202020204" pitchFamily="34" charset="0"/>
                <a:cs typeface="Arial" panose="020B0604020202020204" pitchFamily="34" charset="0"/>
              </a:rPr>
            </a:br>
            <a:endParaRPr lang="en-US" sz="12000" b="1" dirty="0">
              <a:latin typeface="Arial" panose="020B0604020202020204" pitchFamily="34" charset="0"/>
              <a:cs typeface="Arial" panose="020B0604020202020204" pitchFamily="34" charset="0"/>
            </a:endParaRPr>
          </a:p>
          <a:p>
            <a:r>
              <a:rPr lang="en-US" sz="12000" b="1" dirty="0">
                <a:latin typeface="Arial" panose="020B0604020202020204" pitchFamily="34" charset="0"/>
                <a:cs typeface="Arial" panose="020B0604020202020204" pitchFamily="34" charset="0"/>
              </a:rPr>
              <a:t>Priority 3 - Pipe replacement - $550,000 -- $85 per foot - 5500 feet plus $1200 per house (not all that is necessary)</a:t>
            </a:r>
            <a:br>
              <a:rPr lang="en-US" sz="12000" b="1" dirty="0">
                <a:latin typeface="Arial" panose="020B0604020202020204" pitchFamily="34" charset="0"/>
                <a:cs typeface="Arial" panose="020B0604020202020204" pitchFamily="34" charset="0"/>
              </a:rPr>
            </a:br>
            <a:endParaRPr lang="en-US" sz="12000" b="1" dirty="0">
              <a:latin typeface="Arial" panose="020B0604020202020204" pitchFamily="34" charset="0"/>
              <a:cs typeface="Arial" panose="020B0604020202020204" pitchFamily="34" charset="0"/>
            </a:endParaRPr>
          </a:p>
          <a:p>
            <a:r>
              <a:rPr lang="en-US" sz="12000" b="1" dirty="0">
                <a:latin typeface="Arial" panose="020B0604020202020204" pitchFamily="34" charset="0"/>
                <a:cs typeface="Arial" panose="020B0604020202020204" pitchFamily="34" charset="0"/>
              </a:rPr>
              <a:t>Priority 4 - Tank replacement - $60,000 -- Muddy Beach, Jungfrau, </a:t>
            </a:r>
            <a:r>
              <a:rPr lang="en-US" sz="12000" b="1" dirty="0" err="1">
                <a:latin typeface="Arial" panose="020B0604020202020204" pitchFamily="34" charset="0"/>
                <a:cs typeface="Arial" panose="020B0604020202020204" pitchFamily="34" charset="0"/>
              </a:rPr>
              <a:t>Chocorua</a:t>
            </a:r>
            <a:r>
              <a:rPr lang="en-US" sz="12000" b="1" dirty="0">
                <a:latin typeface="Arial" panose="020B0604020202020204" pitchFamily="34" charset="0"/>
                <a:cs typeface="Arial" panose="020B0604020202020204" pitchFamily="34" charset="0"/>
              </a:rPr>
              <a:t> ($40,000 already exists in CRF)</a:t>
            </a:r>
          </a:p>
          <a:p>
            <a:endParaRPr lang="en-US" sz="12000" b="1" dirty="0">
              <a:solidFill>
                <a:srgbClr val="404040"/>
              </a:solidFill>
            </a:endParaRPr>
          </a:p>
          <a:p>
            <a:pPr marL="0" indent="0">
              <a:buNone/>
            </a:pPr>
            <a:r>
              <a:rPr lang="en-US" b="1" dirty="0">
                <a:solidFill>
                  <a:srgbClr val="404040"/>
                </a:solidFill>
              </a:rPr>
              <a:t>   </a:t>
            </a:r>
          </a:p>
        </p:txBody>
      </p:sp>
      <p:pic>
        <p:nvPicPr>
          <p:cNvPr id="4" name="Picture 3">
            <a:extLst>
              <a:ext uri="{FF2B5EF4-FFF2-40B4-BE49-F238E27FC236}">
                <a16:creationId xmlns:a16="http://schemas.microsoft.com/office/drawing/2014/main" id="{21586E07-8DB5-4360-B312-83253EB5204A}"/>
              </a:ext>
            </a:extLst>
          </p:cNvPr>
          <p:cNvPicPr>
            <a:picLocks noChangeAspect="1"/>
          </p:cNvPicPr>
          <p:nvPr/>
        </p:nvPicPr>
        <p:blipFill>
          <a:blip r:embed="rId2"/>
          <a:stretch>
            <a:fillRect/>
          </a:stretch>
        </p:blipFill>
        <p:spPr>
          <a:xfrm>
            <a:off x="10515600" y="335903"/>
            <a:ext cx="1074513" cy="1120237"/>
          </a:xfrm>
          <a:prstGeom prst="rect">
            <a:avLst/>
          </a:prstGeom>
        </p:spPr>
      </p:pic>
    </p:spTree>
    <p:extLst>
      <p:ext uri="{BB962C8B-B14F-4D97-AF65-F5344CB8AC3E}">
        <p14:creationId xmlns:p14="http://schemas.microsoft.com/office/powerpoint/2010/main" val="28800662"/>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82468" y="387524"/>
            <a:ext cx="5582667" cy="891540"/>
          </a:xfrm>
          <a:solidFill>
            <a:schemeClr val="bg1">
              <a:lumMod val="95000"/>
            </a:schemeClr>
          </a:solidFill>
        </p:spPr>
        <p:txBody>
          <a:bodyPr>
            <a:noAutofit/>
          </a:bodyPr>
          <a:lstStyle/>
          <a:p>
            <a:r>
              <a:rPr lang="en-US" sz="3600" dirty="0">
                <a:latin typeface="Cooper Black" panose="0208090404030B020404" pitchFamily="18" charset="0"/>
              </a:rPr>
              <a:t>Changes in Highway        </a:t>
            </a:r>
            <a:br>
              <a:rPr lang="en-US" sz="3600" dirty="0">
                <a:latin typeface="Cooper Black" panose="0208090404030B020404" pitchFamily="18" charset="0"/>
              </a:rPr>
            </a:br>
            <a:r>
              <a:rPr lang="en-US" sz="3600" dirty="0">
                <a:latin typeface="Cooper Black" panose="0208090404030B020404" pitchFamily="18" charset="0"/>
              </a:rPr>
              <a:t>         Equipment</a:t>
            </a:r>
          </a:p>
        </p:txBody>
      </p:sp>
      <p:sp>
        <p:nvSpPr>
          <p:cNvPr id="3" name="Content Placeholder 2"/>
          <p:cNvSpPr>
            <a:spLocks noGrp="1"/>
          </p:cNvSpPr>
          <p:nvPr>
            <p:ph idx="1"/>
          </p:nvPr>
        </p:nvSpPr>
        <p:spPr>
          <a:xfrm>
            <a:off x="3626659" y="3718697"/>
            <a:ext cx="4938476" cy="2159442"/>
          </a:xfrm>
        </p:spPr>
        <p:txBody>
          <a:bodyPr>
            <a:normAutofit fontScale="40000" lnSpcReduction="20000"/>
          </a:bodyPr>
          <a:lstStyle/>
          <a:p>
            <a:endParaRPr lang="en-US" dirty="0">
              <a:solidFill>
                <a:srgbClr val="404040"/>
              </a:solidFill>
            </a:endParaRPr>
          </a:p>
          <a:p>
            <a:endParaRPr lang="en-US" dirty="0">
              <a:solidFill>
                <a:srgbClr val="404040"/>
              </a:solidFill>
            </a:endParaRPr>
          </a:p>
          <a:p>
            <a:endParaRPr lang="en-US" dirty="0">
              <a:solidFill>
                <a:srgbClr val="404040"/>
              </a:solidFill>
            </a:endParaRPr>
          </a:p>
          <a:p>
            <a:endParaRPr lang="en-US" dirty="0">
              <a:solidFill>
                <a:srgbClr val="404040"/>
              </a:solidFill>
            </a:endParaRPr>
          </a:p>
          <a:p>
            <a:endParaRPr lang="en-US" dirty="0">
              <a:solidFill>
                <a:srgbClr val="404040"/>
              </a:solidFill>
            </a:endParaRPr>
          </a:p>
          <a:p>
            <a:endParaRPr lang="en-US" dirty="0">
              <a:solidFill>
                <a:srgbClr val="404040"/>
              </a:solidFill>
            </a:endParaRPr>
          </a:p>
          <a:p>
            <a:pPr marL="0" indent="0">
              <a:buNone/>
            </a:pPr>
            <a:r>
              <a:rPr lang="en-US" sz="1800" dirty="0">
                <a:solidFill>
                  <a:srgbClr val="404040"/>
                </a:solidFill>
              </a:rPr>
              <a:t>           </a:t>
            </a:r>
          </a:p>
        </p:txBody>
      </p:sp>
      <p:pic>
        <p:nvPicPr>
          <p:cNvPr id="4" name="Picture 3">
            <a:extLst>
              <a:ext uri="{FF2B5EF4-FFF2-40B4-BE49-F238E27FC236}">
                <a16:creationId xmlns:a16="http://schemas.microsoft.com/office/drawing/2014/main" id="{0AD09098-DFDC-4AE9-8539-5CF87DFF0117}"/>
              </a:ext>
            </a:extLst>
          </p:cNvPr>
          <p:cNvPicPr>
            <a:picLocks noChangeAspect="1"/>
          </p:cNvPicPr>
          <p:nvPr/>
        </p:nvPicPr>
        <p:blipFill>
          <a:blip r:embed="rId2"/>
          <a:stretch>
            <a:fillRect/>
          </a:stretch>
        </p:blipFill>
        <p:spPr>
          <a:xfrm>
            <a:off x="10591800" y="375083"/>
            <a:ext cx="1074513" cy="1120237"/>
          </a:xfrm>
          <a:prstGeom prst="rect">
            <a:avLst/>
          </a:prstGeom>
        </p:spPr>
      </p:pic>
      <p:sp>
        <p:nvSpPr>
          <p:cNvPr id="5" name="TextBox 4">
            <a:extLst>
              <a:ext uri="{FF2B5EF4-FFF2-40B4-BE49-F238E27FC236}">
                <a16:creationId xmlns:a16="http://schemas.microsoft.com/office/drawing/2014/main" id="{87542EF5-0976-4FC1-A2AF-B22BAAA03F62}"/>
              </a:ext>
            </a:extLst>
          </p:cNvPr>
          <p:cNvSpPr txBox="1"/>
          <p:nvPr/>
        </p:nvSpPr>
        <p:spPr>
          <a:xfrm>
            <a:off x="1295400" y="1665030"/>
            <a:ext cx="10370913" cy="6401753"/>
          </a:xfrm>
          <a:prstGeom prst="rect">
            <a:avLst/>
          </a:prstGeom>
          <a:noFill/>
        </p:spPr>
        <p:txBody>
          <a:bodyPr wrap="square" rtlCol="0">
            <a:spAutoFit/>
          </a:bodyPr>
          <a:lstStyle/>
          <a:p>
            <a:pPr marL="342900" indent="-342900">
              <a:buFont typeface="Wingdings" panose="05000000000000000000" pitchFamily="2" charset="2"/>
              <a:buChar char="§"/>
            </a:pPr>
            <a:r>
              <a:rPr lang="en-US" sz="3000" b="1" dirty="0">
                <a:latin typeface="Arial" panose="020B0604020202020204" pitchFamily="34" charset="0"/>
                <a:cs typeface="Arial" panose="020B0604020202020204" pitchFamily="34" charset="0"/>
              </a:rPr>
              <a:t>New Dodge 5500 – 90K from insurance after loan payoff and 8K from budget</a:t>
            </a:r>
          </a:p>
          <a:p>
            <a:pPr marL="342900" indent="-342900">
              <a:buFont typeface="Wingdings" panose="05000000000000000000" pitchFamily="2" charset="2"/>
              <a:buChar char="§"/>
            </a:pPr>
            <a:endParaRPr lang="en-US" sz="2000" b="1"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
            </a:pPr>
            <a:r>
              <a:rPr lang="en-US" sz="3000" b="1" dirty="0">
                <a:latin typeface="Arial" panose="020B0604020202020204" pitchFamily="34" charset="0"/>
                <a:cs typeface="Arial" panose="020B0604020202020204" pitchFamily="34" charset="0"/>
              </a:rPr>
              <a:t>Replace the Ford F550 in 2020 – Presented during 2019 annual meeting</a:t>
            </a:r>
          </a:p>
          <a:p>
            <a:pPr marL="342900" indent="-342900">
              <a:buFont typeface="Wingdings" panose="05000000000000000000" pitchFamily="2" charset="2"/>
              <a:buChar char="§"/>
            </a:pPr>
            <a:endParaRPr lang="en-US" sz="2000" b="1"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
            </a:pPr>
            <a:r>
              <a:rPr lang="en-US" sz="3000" b="1" dirty="0">
                <a:latin typeface="Arial" panose="020B0604020202020204" pitchFamily="34" charset="0"/>
                <a:cs typeface="Arial" panose="020B0604020202020204" pitchFamily="34" charset="0"/>
              </a:rPr>
              <a:t>Replace the Volvo grader </a:t>
            </a:r>
          </a:p>
          <a:p>
            <a:pPr marL="342900" indent="-342900">
              <a:buFont typeface="Wingdings" panose="05000000000000000000" pitchFamily="2" charset="2"/>
              <a:buChar char="§"/>
            </a:pPr>
            <a:endParaRPr lang="en-US" sz="2000" b="1"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
            </a:pPr>
            <a:r>
              <a:rPr lang="en-US" sz="3000" b="1" dirty="0">
                <a:latin typeface="Arial" panose="020B0604020202020204" pitchFamily="34" charset="0"/>
                <a:cs typeface="Arial" panose="020B0604020202020204" pitchFamily="34" charset="0"/>
              </a:rPr>
              <a:t>Replace the Volvo backhoe </a:t>
            </a:r>
          </a:p>
          <a:p>
            <a:pPr marL="342900" indent="-342900">
              <a:buFont typeface="Wingdings" panose="05000000000000000000" pitchFamily="2" charset="2"/>
              <a:buChar char="§"/>
            </a:pPr>
            <a:endParaRPr lang="en-US" sz="2000" b="1"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
            </a:pPr>
            <a:r>
              <a:rPr lang="en-US" sz="3000" b="1" dirty="0">
                <a:latin typeface="Arial" panose="020B0604020202020204" pitchFamily="34" charset="0"/>
                <a:cs typeface="Arial" panose="020B0604020202020204" pitchFamily="34" charset="0"/>
              </a:rPr>
              <a:t>Replace the 7400 in 2022</a:t>
            </a:r>
          </a:p>
          <a:p>
            <a:r>
              <a:rPr lang="en-US" sz="3000" b="1" dirty="0">
                <a:latin typeface="Arial" panose="020B0604020202020204" pitchFamily="34" charset="0"/>
                <a:cs typeface="Arial" panose="020B0604020202020204" pitchFamily="34" charset="0"/>
              </a:rPr>
              <a:t> </a:t>
            </a:r>
          </a:p>
          <a:p>
            <a:pPr marL="342900" indent="-342900">
              <a:buFont typeface="Wingdings" panose="05000000000000000000" pitchFamily="2" charset="2"/>
              <a:buChar char="§"/>
            </a:pPr>
            <a:r>
              <a:rPr lang="en-US" sz="3000" b="1" dirty="0">
                <a:latin typeface="Arial" panose="020B0604020202020204" pitchFamily="34" charset="0"/>
                <a:cs typeface="Arial" panose="020B0604020202020204" pitchFamily="34" charset="0"/>
              </a:rPr>
              <a:t>Plow trucks will have a useful life of seven years – three of seven years VDOE will have funds available for Capital Reserve Funds (CRFs) or for other projects</a:t>
            </a:r>
          </a:p>
        </p:txBody>
      </p:sp>
    </p:spTree>
    <p:extLst>
      <p:ext uri="{BB962C8B-B14F-4D97-AF65-F5344CB8AC3E}">
        <p14:creationId xmlns:p14="http://schemas.microsoft.com/office/powerpoint/2010/main" val="1180364835"/>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Crop</Template>
  <TotalTime>1748</TotalTime>
  <Words>1298</Words>
  <Application>Microsoft Office PowerPoint</Application>
  <PresentationFormat>Custom</PresentationFormat>
  <Paragraphs>360</Paragraphs>
  <Slides>27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Calibri</vt:lpstr>
      <vt:lpstr>Cooper Black</vt:lpstr>
      <vt:lpstr>Franklin Gothic Book</vt:lpstr>
      <vt:lpstr>Wingdings</vt:lpstr>
      <vt:lpstr>Crop</vt:lpstr>
      <vt:lpstr>Saturday – September 28, 2019 Welcome to the First Annual State of the Village District </vt:lpstr>
      <vt:lpstr>     Board of Commissioners</vt:lpstr>
      <vt:lpstr>      Today’s topics   major VDOE projects</vt:lpstr>
      <vt:lpstr>  Changes in 2019</vt:lpstr>
      <vt:lpstr>Environmental</vt:lpstr>
      <vt:lpstr>Electrical Upgrades</vt:lpstr>
      <vt:lpstr>Reinach Tank</vt:lpstr>
      <vt:lpstr>  Water System Project Priorities</vt:lpstr>
      <vt:lpstr>Changes in Highway                  Equipment</vt:lpstr>
      <vt:lpstr>Major Road Project</vt:lpstr>
      <vt:lpstr>    2018/2019/2020      Operational Budgets</vt:lpstr>
      <vt:lpstr>Implemented Cost       Savings Measures</vt:lpstr>
      <vt:lpstr>    Future Cost  Saving Measures</vt:lpstr>
      <vt:lpstr>2020 Estimated Taxes</vt:lpstr>
      <vt:lpstr>Water Bill</vt:lpstr>
      <vt:lpstr>Additional Warrant Articles = $260,000</vt:lpstr>
      <vt:lpstr>     2021 Budget</vt:lpstr>
      <vt:lpstr>  2022 Budget</vt:lpstr>
      <vt:lpstr>2023 Budget</vt:lpstr>
      <vt:lpstr>2024 Budget</vt:lpstr>
      <vt:lpstr>2025 Budget</vt:lpstr>
      <vt:lpstr>2026 Budget</vt:lpstr>
      <vt:lpstr>PowerPoint Presentation</vt:lpstr>
      <vt:lpstr>Bond (Yes or No)</vt:lpstr>
      <vt:lpstr>Purchases between now and 2040</vt:lpstr>
      <vt:lpstr>What are our options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EPOA Annual Meeting May 25th 2019  Village District of Eidelweiss - VDOE </dc:title>
  <dc:creator>Mountain Garden Club</dc:creator>
  <cp:lastModifiedBy>Office@vdoe-nh.org</cp:lastModifiedBy>
  <cp:revision>59</cp:revision>
  <dcterms:created xsi:type="dcterms:W3CDTF">2019-05-22T16:00:30Z</dcterms:created>
  <dcterms:modified xsi:type="dcterms:W3CDTF">2019-09-24T18:10:40Z</dcterms:modified>
</cp:coreProperties>
</file>